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handoutMasterIdLst>
    <p:handoutMasterId r:id="rId20"/>
  </p:handoutMasterIdLst>
  <p:sldIdLst>
    <p:sldId id="277" r:id="rId3"/>
    <p:sldId id="275" r:id="rId4"/>
    <p:sldId id="256" r:id="rId5"/>
    <p:sldId id="266" r:id="rId6"/>
    <p:sldId id="298" r:id="rId7"/>
    <p:sldId id="258" r:id="rId8"/>
    <p:sldId id="259" r:id="rId9"/>
    <p:sldId id="316" r:id="rId10"/>
    <p:sldId id="260" r:id="rId11"/>
    <p:sldId id="261" r:id="rId12"/>
    <p:sldId id="262" r:id="rId13"/>
    <p:sldId id="265" r:id="rId14"/>
    <p:sldId id="263" r:id="rId15"/>
    <p:sldId id="299" r:id="rId16"/>
    <p:sldId id="297" r:id="rId17"/>
    <p:sldId id="272" r:id="rId18"/>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0249FE"/>
    <a:srgbClr val="FF3300"/>
    <a:srgbClr val="202020"/>
    <a:srgbClr val="323232"/>
    <a:srgbClr val="CC3300"/>
    <a:srgbClr val="CC00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2278" autoAdjust="0"/>
    <p:restoredTop sz="94660"/>
  </p:normalViewPr>
  <p:slideViewPr>
    <p:cSldViewPr snapToGrid="0" showGuides="1">
      <p:cViewPr varScale="1">
        <p:scale>
          <a:sx n="83" d="100"/>
          <a:sy n="83" d="100"/>
        </p:scale>
        <p:origin x="-108" y="-582"/>
      </p:cViewPr>
      <p:guideLst>
        <p:guide orient="horz" pos="2168"/>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image" Target="../media/image31.jpeg"/><Relationship Id="rId7" Type="http://schemas.openxmlformats.org/officeDocument/2006/relationships/image" Target="../media/image30.jpeg"/><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2" Type="http://schemas.openxmlformats.org/officeDocument/2006/relationships/slideLayout" Target="../slideLayouts/slideLayout2.xml"/><Relationship Id="rId11" Type="http://schemas.openxmlformats.org/officeDocument/2006/relationships/image" Target="../media/image8.jpeg"/><Relationship Id="rId10" Type="http://schemas.openxmlformats.org/officeDocument/2006/relationships/image" Target="../media/image7.jpeg"/><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jpeg"/><Relationship Id="rId7" Type="http://schemas.openxmlformats.org/officeDocument/2006/relationships/image" Target="../media/image7.jpeg"/><Relationship Id="rId6" Type="http://schemas.openxmlformats.org/officeDocument/2006/relationships/image" Target="../media/image3.jpeg"/><Relationship Id="rId5" Type="http://schemas.openxmlformats.org/officeDocument/2006/relationships/image" Target="../media/image35.jpeg"/><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3.jpeg"/><Relationship Id="rId3" Type="http://schemas.openxmlformats.org/officeDocument/2006/relationships/image" Target="../media/image15.jpeg"/><Relationship Id="rId2" Type="http://schemas.openxmlformats.org/officeDocument/2006/relationships/image" Target="../media/image37.jpeg"/><Relationship Id="rId1" Type="http://schemas.openxmlformats.org/officeDocument/2006/relationships/image" Target="../media/image36.jpe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1.jpeg"/><Relationship Id="rId7" Type="http://schemas.openxmlformats.org/officeDocument/2006/relationships/image" Target="../media/image40.jpe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image" Target="../media/image15.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jpe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image" Target="../media/image4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jpe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6.jpeg"/><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3.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image" Target="../media/image24.jpeg"/><Relationship Id="rId7" Type="http://schemas.openxmlformats.org/officeDocument/2006/relationships/image" Target="../media/image23.jpe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3" Type="http://schemas.openxmlformats.org/officeDocument/2006/relationships/slideLayout" Target="../slideLayouts/slideLayout2.xml"/><Relationship Id="rId12" Type="http://schemas.openxmlformats.org/officeDocument/2006/relationships/image" Target="../media/image8.jpeg"/><Relationship Id="rId11" Type="http://schemas.openxmlformats.org/officeDocument/2006/relationships/image" Target="../media/image7.jpeg"/><Relationship Id="rId10" Type="http://schemas.openxmlformats.org/officeDocument/2006/relationships/image" Target="../media/image3.jpeg"/><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封皮RGB1"/>
          <p:cNvPicPr>
            <a:picLocks noChangeAspect="1"/>
          </p:cNvPicPr>
          <p:nvPr/>
        </p:nvPicPr>
        <p:blipFill>
          <a:blip r:embed="rId1"/>
          <a:stretch>
            <a:fillRect/>
          </a:stretch>
        </p:blipFill>
        <p:spPr>
          <a:xfrm>
            <a:off x="-25400" y="-2540"/>
            <a:ext cx="12230100" cy="6864985"/>
          </a:xfrm>
          <a:prstGeom prst="rect">
            <a:avLst/>
          </a:prstGeom>
        </p:spPr>
      </p:pic>
      <p:sp>
        <p:nvSpPr>
          <p:cNvPr id="6" name="文本框 5"/>
          <p:cNvSpPr txBox="1"/>
          <p:nvPr/>
        </p:nvSpPr>
        <p:spPr>
          <a:xfrm>
            <a:off x="4322445" y="5394325"/>
            <a:ext cx="4098925" cy="783590"/>
          </a:xfrm>
          <a:prstGeom prst="rect">
            <a:avLst/>
          </a:prstGeom>
          <a:noFill/>
        </p:spPr>
        <p:txBody>
          <a:bodyPr wrap="square" rtlCol="0">
            <a:spAutoFit/>
          </a:bodyPr>
          <a:lstStyle/>
          <a:p>
            <a:pPr algn="dist"/>
            <a:r>
              <a:rPr lang="zh-CN" altLang="en-US" sz="4500">
                <a:solidFill>
                  <a:schemeClr val="accent4">
                    <a:lumMod val="20000"/>
                    <a:lumOff val="80000"/>
                  </a:schemeClr>
                </a:solidFill>
              </a:rPr>
              <a:t>雪原酒业</a:t>
            </a:r>
            <a:r>
              <a:rPr lang="en-US" altLang="zh-CN" sz="4500">
                <a:solidFill>
                  <a:schemeClr val="accent4">
                    <a:lumMod val="20000"/>
                    <a:lumOff val="80000"/>
                  </a:schemeClr>
                </a:solidFill>
              </a:rPr>
              <a:t>PPT</a:t>
            </a:r>
            <a:endParaRPr lang="en-US" altLang="zh-CN" sz="4500">
              <a:solidFill>
                <a:schemeClr val="accent4">
                  <a:lumMod val="20000"/>
                  <a:lumOff val="80000"/>
                </a:schemeClr>
              </a:solidFill>
            </a:endParaRPr>
          </a:p>
        </p:txBody>
      </p:sp>
      <p:sp>
        <p:nvSpPr>
          <p:cNvPr id="9" name="文本框 8"/>
          <p:cNvSpPr txBox="1"/>
          <p:nvPr/>
        </p:nvSpPr>
        <p:spPr>
          <a:xfrm>
            <a:off x="4308475" y="6177915"/>
            <a:ext cx="4112895" cy="352425"/>
          </a:xfrm>
          <a:prstGeom prst="rect">
            <a:avLst/>
          </a:prstGeom>
          <a:solidFill>
            <a:schemeClr val="accent4">
              <a:lumMod val="20000"/>
              <a:lumOff val="80000"/>
            </a:schemeClr>
          </a:solidFill>
        </p:spPr>
        <p:txBody>
          <a:bodyPr wrap="square" rtlCol="0" anchor="t">
            <a:spAutoFit/>
          </a:bodyPr>
          <a:lstStyle/>
          <a:p>
            <a:pPr algn="ctr"/>
            <a:r>
              <a:rPr lang="zh-CN" altLang="en-US" sz="1700"/>
              <a:t>Introduction to Xueyuan liquor company</a:t>
            </a:r>
            <a:endParaRPr lang="en-US" altLang="zh-CN" sz="17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所有"/>
          <p:cNvPicPr>
            <a:picLocks noChangeAspect="1"/>
          </p:cNvPicPr>
          <p:nvPr/>
        </p:nvPicPr>
        <p:blipFill>
          <a:blip r:embed="rId1"/>
          <a:srcRect l="29894" t="60808" r="55886" b="2676"/>
          <a:stretch>
            <a:fillRect/>
          </a:stretch>
        </p:blipFill>
        <p:spPr>
          <a:xfrm>
            <a:off x="1339850" y="1118235"/>
            <a:ext cx="2686685" cy="1193800"/>
          </a:xfrm>
          <a:prstGeom prst="rect">
            <a:avLst/>
          </a:prstGeom>
        </p:spPr>
      </p:pic>
      <p:pic>
        <p:nvPicPr>
          <p:cNvPr id="13" name="图片 12" descr="老雪原八年窖藏"/>
          <p:cNvPicPr>
            <a:picLocks noChangeAspect="1"/>
          </p:cNvPicPr>
          <p:nvPr/>
        </p:nvPicPr>
        <p:blipFill>
          <a:blip r:embed="rId2" cstate="print"/>
          <a:stretch>
            <a:fillRect/>
          </a:stretch>
        </p:blipFill>
        <p:spPr>
          <a:xfrm>
            <a:off x="7416165" y="393065"/>
            <a:ext cx="2117090" cy="2708910"/>
          </a:xfrm>
          <a:prstGeom prst="rect">
            <a:avLst/>
          </a:prstGeom>
        </p:spPr>
      </p:pic>
      <p:pic>
        <p:nvPicPr>
          <p:cNvPr id="14" name="图片 13" descr="老雪原高坛"/>
          <p:cNvPicPr>
            <a:picLocks noChangeAspect="1"/>
          </p:cNvPicPr>
          <p:nvPr/>
        </p:nvPicPr>
        <p:blipFill>
          <a:blip r:embed="rId3" cstate="print"/>
          <a:stretch>
            <a:fillRect/>
          </a:stretch>
        </p:blipFill>
        <p:spPr>
          <a:xfrm>
            <a:off x="9757410" y="393065"/>
            <a:ext cx="2117090" cy="2708910"/>
          </a:xfrm>
          <a:prstGeom prst="rect">
            <a:avLst/>
          </a:prstGeom>
        </p:spPr>
      </p:pic>
      <p:pic>
        <p:nvPicPr>
          <p:cNvPr id="18" name="图片 17" descr="四星老雪原"/>
          <p:cNvPicPr>
            <a:picLocks noChangeAspect="1"/>
          </p:cNvPicPr>
          <p:nvPr/>
        </p:nvPicPr>
        <p:blipFill>
          <a:blip r:embed="rId4" cstate="print"/>
          <a:stretch>
            <a:fillRect/>
          </a:stretch>
        </p:blipFill>
        <p:spPr>
          <a:xfrm>
            <a:off x="9761220" y="3556000"/>
            <a:ext cx="2116455" cy="2683510"/>
          </a:xfrm>
          <a:prstGeom prst="rect">
            <a:avLst/>
          </a:prstGeom>
        </p:spPr>
      </p:pic>
      <p:pic>
        <p:nvPicPr>
          <p:cNvPr id="19" name="图片 18" descr="老雪原新一代"/>
          <p:cNvPicPr>
            <a:picLocks noChangeAspect="1"/>
          </p:cNvPicPr>
          <p:nvPr/>
        </p:nvPicPr>
        <p:blipFill>
          <a:blip r:embed="rId5" cstate="print"/>
          <a:stretch>
            <a:fillRect/>
          </a:stretch>
        </p:blipFill>
        <p:spPr>
          <a:xfrm>
            <a:off x="7416800" y="3556000"/>
            <a:ext cx="2106930" cy="2671445"/>
          </a:xfrm>
          <a:prstGeom prst="rect">
            <a:avLst/>
          </a:prstGeom>
        </p:spPr>
      </p:pic>
      <p:pic>
        <p:nvPicPr>
          <p:cNvPr id="20" name="图片 19" descr="老雪原喜宴"/>
          <p:cNvPicPr>
            <a:picLocks noChangeAspect="1"/>
          </p:cNvPicPr>
          <p:nvPr/>
        </p:nvPicPr>
        <p:blipFill>
          <a:blip r:embed="rId6"/>
          <a:stretch>
            <a:fillRect/>
          </a:stretch>
        </p:blipFill>
        <p:spPr>
          <a:xfrm>
            <a:off x="5021580" y="3556000"/>
            <a:ext cx="2145665" cy="2671445"/>
          </a:xfrm>
          <a:prstGeom prst="rect">
            <a:avLst/>
          </a:prstGeom>
        </p:spPr>
      </p:pic>
      <p:pic>
        <p:nvPicPr>
          <p:cNvPr id="21" name="图片 20" descr="老雪原盛事五十年"/>
          <p:cNvPicPr>
            <a:picLocks noChangeAspect="1"/>
          </p:cNvPicPr>
          <p:nvPr/>
        </p:nvPicPr>
        <p:blipFill>
          <a:blip r:embed="rId7" cstate="print"/>
          <a:stretch>
            <a:fillRect/>
          </a:stretch>
        </p:blipFill>
        <p:spPr>
          <a:xfrm>
            <a:off x="2686050" y="3568700"/>
            <a:ext cx="2152015" cy="2670810"/>
          </a:xfrm>
          <a:prstGeom prst="rect">
            <a:avLst/>
          </a:prstGeom>
        </p:spPr>
      </p:pic>
      <p:pic>
        <p:nvPicPr>
          <p:cNvPr id="22" name="图片 21" descr="老雪原荣耀20 250ml"/>
          <p:cNvPicPr>
            <a:picLocks noChangeAspect="1"/>
          </p:cNvPicPr>
          <p:nvPr/>
        </p:nvPicPr>
        <p:blipFill>
          <a:blip r:embed="rId8" cstate="print"/>
          <a:stretch>
            <a:fillRect/>
          </a:stretch>
        </p:blipFill>
        <p:spPr>
          <a:xfrm>
            <a:off x="5085080" y="393065"/>
            <a:ext cx="2123440" cy="2709545"/>
          </a:xfrm>
          <a:prstGeom prst="rect">
            <a:avLst/>
          </a:prstGeom>
        </p:spPr>
      </p:pic>
      <p:pic>
        <p:nvPicPr>
          <p:cNvPr id="28" name="图片 27" descr="纵向"/>
          <p:cNvPicPr>
            <a:picLocks noChangeAspect="1"/>
          </p:cNvPicPr>
          <p:nvPr/>
        </p:nvPicPr>
        <p:blipFill>
          <a:blip r:embed="rId9"/>
          <a:srcRect l="37494" r="48531" b="88131"/>
          <a:stretch>
            <a:fillRect/>
          </a:stretch>
        </p:blipFill>
        <p:spPr>
          <a:xfrm>
            <a:off x="635" y="0"/>
            <a:ext cx="243840" cy="6883400"/>
          </a:xfrm>
          <a:prstGeom prst="rect">
            <a:avLst/>
          </a:prstGeom>
        </p:spPr>
      </p:pic>
      <p:pic>
        <p:nvPicPr>
          <p:cNvPr id="36" name="图片 35" descr="云1"/>
          <p:cNvPicPr>
            <a:picLocks noChangeAspect="1"/>
          </p:cNvPicPr>
          <p:nvPr/>
        </p:nvPicPr>
        <p:blipFill>
          <a:blip r:embed="rId10"/>
          <a:stretch>
            <a:fillRect/>
          </a:stretch>
        </p:blipFill>
        <p:spPr>
          <a:xfrm>
            <a:off x="368935" y="482600"/>
            <a:ext cx="1940560" cy="724535"/>
          </a:xfrm>
          <a:prstGeom prst="rect">
            <a:avLst/>
          </a:prstGeom>
        </p:spPr>
      </p:pic>
      <p:pic>
        <p:nvPicPr>
          <p:cNvPr id="37" name="图片 36" descr="云2"/>
          <p:cNvPicPr>
            <a:picLocks noChangeAspect="1"/>
          </p:cNvPicPr>
          <p:nvPr/>
        </p:nvPicPr>
        <p:blipFill>
          <a:blip r:embed="rId11"/>
          <a:stretch>
            <a:fillRect/>
          </a:stretch>
        </p:blipFill>
        <p:spPr>
          <a:xfrm>
            <a:off x="2639060" y="2414905"/>
            <a:ext cx="2375535" cy="837565"/>
          </a:xfrm>
          <a:prstGeom prst="rect">
            <a:avLst/>
          </a:prstGeom>
        </p:spPr>
      </p:pic>
      <p:sp>
        <p:nvSpPr>
          <p:cNvPr id="2" name="文本框 1"/>
          <p:cNvSpPr txBox="1"/>
          <p:nvPr/>
        </p:nvSpPr>
        <p:spPr>
          <a:xfrm>
            <a:off x="5377180" y="3103880"/>
            <a:ext cx="1731010" cy="368300"/>
          </a:xfrm>
          <a:prstGeom prst="rect">
            <a:avLst/>
          </a:prstGeom>
          <a:noFill/>
        </p:spPr>
        <p:txBody>
          <a:bodyPr wrap="square" rtlCol="0" anchor="t">
            <a:spAutoFit/>
          </a:bodyPr>
          <a:lstStyle/>
          <a:p>
            <a:r>
              <a:rPr lang="zh-CN" altLang="en-US"/>
              <a:t>老雪原荣耀20</a:t>
            </a:r>
            <a:endParaRPr lang="zh-CN" altLang="en-US"/>
          </a:p>
        </p:txBody>
      </p:sp>
      <p:sp>
        <p:nvSpPr>
          <p:cNvPr id="3" name="文本框 2"/>
          <p:cNvSpPr txBox="1"/>
          <p:nvPr/>
        </p:nvSpPr>
        <p:spPr>
          <a:xfrm>
            <a:off x="7611110" y="3103880"/>
            <a:ext cx="1922780" cy="368300"/>
          </a:xfrm>
          <a:prstGeom prst="rect">
            <a:avLst/>
          </a:prstGeom>
          <a:noFill/>
        </p:spPr>
        <p:txBody>
          <a:bodyPr wrap="square" rtlCol="0" anchor="t">
            <a:spAutoFit/>
          </a:bodyPr>
          <a:lstStyle/>
          <a:p>
            <a:r>
              <a:rPr lang="zh-CN" altLang="en-US"/>
              <a:t>老雪原八年窖藏</a:t>
            </a:r>
            <a:endParaRPr lang="zh-CN" altLang="en-US"/>
          </a:p>
        </p:txBody>
      </p:sp>
      <p:sp>
        <p:nvSpPr>
          <p:cNvPr id="4" name="文本框 3"/>
          <p:cNvSpPr txBox="1"/>
          <p:nvPr/>
        </p:nvSpPr>
        <p:spPr>
          <a:xfrm>
            <a:off x="10203815" y="3101975"/>
            <a:ext cx="1572895" cy="368300"/>
          </a:xfrm>
          <a:prstGeom prst="rect">
            <a:avLst/>
          </a:prstGeom>
          <a:noFill/>
        </p:spPr>
        <p:txBody>
          <a:bodyPr wrap="square" rtlCol="0" anchor="t">
            <a:spAutoFit/>
          </a:bodyPr>
          <a:lstStyle/>
          <a:p>
            <a:r>
              <a:rPr lang="zh-CN" altLang="en-US"/>
              <a:t>老雪原高坛</a:t>
            </a:r>
            <a:endParaRPr lang="zh-CN" altLang="en-US"/>
          </a:p>
        </p:txBody>
      </p:sp>
      <p:sp>
        <p:nvSpPr>
          <p:cNvPr id="5" name="文本框 4"/>
          <p:cNvSpPr txBox="1"/>
          <p:nvPr/>
        </p:nvSpPr>
        <p:spPr>
          <a:xfrm>
            <a:off x="2758440" y="6239510"/>
            <a:ext cx="2023745" cy="368300"/>
          </a:xfrm>
          <a:prstGeom prst="rect">
            <a:avLst/>
          </a:prstGeom>
          <a:noFill/>
        </p:spPr>
        <p:txBody>
          <a:bodyPr wrap="square" rtlCol="0" anchor="t">
            <a:spAutoFit/>
          </a:bodyPr>
          <a:lstStyle/>
          <a:p>
            <a:r>
              <a:rPr lang="zh-CN" altLang="en-US"/>
              <a:t>老雪原盛事五十年</a:t>
            </a:r>
            <a:endParaRPr lang="zh-CN" altLang="en-US"/>
          </a:p>
        </p:txBody>
      </p:sp>
      <p:sp>
        <p:nvSpPr>
          <p:cNvPr id="6" name="文本框 5"/>
          <p:cNvSpPr txBox="1"/>
          <p:nvPr/>
        </p:nvSpPr>
        <p:spPr>
          <a:xfrm>
            <a:off x="5378450" y="6227445"/>
            <a:ext cx="1428750" cy="368300"/>
          </a:xfrm>
          <a:prstGeom prst="rect">
            <a:avLst/>
          </a:prstGeom>
          <a:noFill/>
        </p:spPr>
        <p:txBody>
          <a:bodyPr wrap="square" rtlCol="0" anchor="t">
            <a:spAutoFit/>
          </a:bodyPr>
          <a:lstStyle/>
          <a:p>
            <a:r>
              <a:rPr lang="zh-CN" altLang="en-US"/>
              <a:t>老雪原喜宴</a:t>
            </a:r>
            <a:endParaRPr lang="zh-CN" altLang="en-US"/>
          </a:p>
        </p:txBody>
      </p:sp>
      <p:sp>
        <p:nvSpPr>
          <p:cNvPr id="7" name="文本框 6"/>
          <p:cNvSpPr txBox="1"/>
          <p:nvPr/>
        </p:nvSpPr>
        <p:spPr>
          <a:xfrm>
            <a:off x="7708900" y="6227445"/>
            <a:ext cx="1731010" cy="368300"/>
          </a:xfrm>
          <a:prstGeom prst="rect">
            <a:avLst/>
          </a:prstGeom>
          <a:noFill/>
        </p:spPr>
        <p:txBody>
          <a:bodyPr wrap="square" rtlCol="0" anchor="t">
            <a:spAutoFit/>
          </a:bodyPr>
          <a:lstStyle/>
          <a:p>
            <a:r>
              <a:rPr lang="zh-CN" altLang="en-US"/>
              <a:t>老雪原新一代</a:t>
            </a:r>
            <a:endParaRPr lang="zh-CN" altLang="en-US"/>
          </a:p>
        </p:txBody>
      </p:sp>
      <p:sp>
        <p:nvSpPr>
          <p:cNvPr id="8" name="文本框 7"/>
          <p:cNvSpPr txBox="1"/>
          <p:nvPr/>
        </p:nvSpPr>
        <p:spPr>
          <a:xfrm>
            <a:off x="10138410" y="6227445"/>
            <a:ext cx="1400810" cy="368300"/>
          </a:xfrm>
          <a:prstGeom prst="rect">
            <a:avLst/>
          </a:prstGeom>
          <a:noFill/>
        </p:spPr>
        <p:txBody>
          <a:bodyPr wrap="square" rtlCol="0" anchor="t">
            <a:spAutoFit/>
          </a:bodyPr>
          <a:lstStyle/>
          <a:p>
            <a:r>
              <a:rPr lang="zh-CN" altLang="en-US"/>
              <a:t>四星老雪原</a:t>
            </a: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所有"/>
          <p:cNvPicPr>
            <a:picLocks noChangeAspect="1"/>
          </p:cNvPicPr>
          <p:nvPr/>
        </p:nvPicPr>
        <p:blipFill>
          <a:blip r:embed="rId1"/>
          <a:srcRect l="43674" t="60420" r="42173" b="3064"/>
          <a:stretch>
            <a:fillRect/>
          </a:stretch>
        </p:blipFill>
        <p:spPr>
          <a:xfrm>
            <a:off x="1327150" y="1118235"/>
            <a:ext cx="2673985" cy="1193800"/>
          </a:xfrm>
          <a:prstGeom prst="rect">
            <a:avLst/>
          </a:prstGeom>
        </p:spPr>
      </p:pic>
      <p:pic>
        <p:nvPicPr>
          <p:cNvPr id="4" name="图片 3" descr="雪原贵1号"/>
          <p:cNvPicPr>
            <a:picLocks noChangeAspect="1"/>
          </p:cNvPicPr>
          <p:nvPr/>
        </p:nvPicPr>
        <p:blipFill>
          <a:blip r:embed="rId2" cstate="print"/>
          <a:stretch>
            <a:fillRect/>
          </a:stretch>
        </p:blipFill>
        <p:spPr>
          <a:xfrm>
            <a:off x="6416040" y="393065"/>
            <a:ext cx="2106930" cy="2644140"/>
          </a:xfrm>
          <a:prstGeom prst="rect">
            <a:avLst/>
          </a:prstGeom>
        </p:spPr>
      </p:pic>
      <p:pic>
        <p:nvPicPr>
          <p:cNvPr id="6" name="图片 5" descr="雪原贵梦流动"/>
          <p:cNvPicPr>
            <a:picLocks noChangeAspect="1"/>
          </p:cNvPicPr>
          <p:nvPr/>
        </p:nvPicPr>
        <p:blipFill>
          <a:blip r:embed="rId3" cstate="print"/>
          <a:stretch>
            <a:fillRect/>
          </a:stretch>
        </p:blipFill>
        <p:spPr>
          <a:xfrm>
            <a:off x="9052560" y="393065"/>
            <a:ext cx="2072005" cy="2644140"/>
          </a:xfrm>
          <a:prstGeom prst="rect">
            <a:avLst/>
          </a:prstGeom>
        </p:spPr>
      </p:pic>
      <p:pic>
        <p:nvPicPr>
          <p:cNvPr id="10" name="图片 9" descr="雪原贵四星"/>
          <p:cNvPicPr>
            <a:picLocks noChangeAspect="1"/>
          </p:cNvPicPr>
          <p:nvPr/>
        </p:nvPicPr>
        <p:blipFill>
          <a:blip r:embed="rId4" cstate="print"/>
          <a:stretch>
            <a:fillRect/>
          </a:stretch>
        </p:blipFill>
        <p:spPr>
          <a:xfrm>
            <a:off x="6453505" y="3562985"/>
            <a:ext cx="2070735" cy="2642870"/>
          </a:xfrm>
          <a:prstGeom prst="rect">
            <a:avLst/>
          </a:prstGeom>
        </p:spPr>
      </p:pic>
      <p:pic>
        <p:nvPicPr>
          <p:cNvPr id="11" name="图片 10" descr="雪原贵五星"/>
          <p:cNvPicPr>
            <a:picLocks noChangeAspect="1"/>
          </p:cNvPicPr>
          <p:nvPr/>
        </p:nvPicPr>
        <p:blipFill>
          <a:blip r:embed="rId5" cstate="print"/>
          <a:stretch>
            <a:fillRect/>
          </a:stretch>
        </p:blipFill>
        <p:spPr>
          <a:xfrm>
            <a:off x="9057005" y="3562985"/>
            <a:ext cx="2071370" cy="2643505"/>
          </a:xfrm>
          <a:prstGeom prst="rect">
            <a:avLst/>
          </a:prstGeom>
        </p:spPr>
      </p:pic>
      <p:pic>
        <p:nvPicPr>
          <p:cNvPr id="28" name="图片 27" descr="纵向"/>
          <p:cNvPicPr>
            <a:picLocks noChangeAspect="1"/>
          </p:cNvPicPr>
          <p:nvPr/>
        </p:nvPicPr>
        <p:blipFill>
          <a:blip r:embed="rId6"/>
          <a:srcRect l="37494" r="48531" b="88131"/>
          <a:stretch>
            <a:fillRect/>
          </a:stretch>
        </p:blipFill>
        <p:spPr>
          <a:xfrm>
            <a:off x="635" y="0"/>
            <a:ext cx="243840" cy="6883400"/>
          </a:xfrm>
          <a:prstGeom prst="rect">
            <a:avLst/>
          </a:prstGeom>
        </p:spPr>
      </p:pic>
      <p:pic>
        <p:nvPicPr>
          <p:cNvPr id="39" name="图片 38" descr="云1"/>
          <p:cNvPicPr>
            <a:picLocks noChangeAspect="1"/>
          </p:cNvPicPr>
          <p:nvPr/>
        </p:nvPicPr>
        <p:blipFill>
          <a:blip r:embed="rId7"/>
          <a:stretch>
            <a:fillRect/>
          </a:stretch>
        </p:blipFill>
        <p:spPr>
          <a:xfrm>
            <a:off x="368935" y="482600"/>
            <a:ext cx="1940560" cy="724535"/>
          </a:xfrm>
          <a:prstGeom prst="rect">
            <a:avLst/>
          </a:prstGeom>
        </p:spPr>
      </p:pic>
      <p:pic>
        <p:nvPicPr>
          <p:cNvPr id="40" name="图片 39" descr="云2"/>
          <p:cNvPicPr>
            <a:picLocks noChangeAspect="1"/>
          </p:cNvPicPr>
          <p:nvPr/>
        </p:nvPicPr>
        <p:blipFill>
          <a:blip r:embed="rId8"/>
          <a:stretch>
            <a:fillRect/>
          </a:stretch>
        </p:blipFill>
        <p:spPr>
          <a:xfrm>
            <a:off x="2639060" y="2414905"/>
            <a:ext cx="2375535" cy="837565"/>
          </a:xfrm>
          <a:prstGeom prst="rect">
            <a:avLst/>
          </a:prstGeom>
        </p:spPr>
      </p:pic>
      <p:sp>
        <p:nvSpPr>
          <p:cNvPr id="2" name="文本框 1"/>
          <p:cNvSpPr txBox="1"/>
          <p:nvPr/>
        </p:nvSpPr>
        <p:spPr>
          <a:xfrm>
            <a:off x="6769735" y="3037205"/>
            <a:ext cx="1356995" cy="368300"/>
          </a:xfrm>
          <a:prstGeom prst="rect">
            <a:avLst/>
          </a:prstGeom>
          <a:noFill/>
        </p:spPr>
        <p:txBody>
          <a:bodyPr wrap="square" rtlCol="0" anchor="t">
            <a:spAutoFit/>
          </a:bodyPr>
          <a:lstStyle/>
          <a:p>
            <a:r>
              <a:rPr lang="zh-CN" altLang="en-US"/>
              <a:t>雪原贵1号</a:t>
            </a:r>
            <a:endParaRPr lang="zh-CN" altLang="en-US"/>
          </a:p>
        </p:txBody>
      </p:sp>
      <p:sp>
        <p:nvSpPr>
          <p:cNvPr id="12" name="文本框 11"/>
          <p:cNvSpPr txBox="1"/>
          <p:nvPr/>
        </p:nvSpPr>
        <p:spPr>
          <a:xfrm>
            <a:off x="9302115" y="3037205"/>
            <a:ext cx="1645285" cy="368300"/>
          </a:xfrm>
          <a:prstGeom prst="rect">
            <a:avLst/>
          </a:prstGeom>
          <a:noFill/>
        </p:spPr>
        <p:txBody>
          <a:bodyPr wrap="square" rtlCol="0" anchor="t">
            <a:spAutoFit/>
          </a:bodyPr>
          <a:lstStyle/>
          <a:p>
            <a:r>
              <a:rPr lang="zh-CN" altLang="en-US"/>
              <a:t>雪原贵梦流动</a:t>
            </a:r>
            <a:endParaRPr lang="zh-CN" altLang="en-US"/>
          </a:p>
        </p:txBody>
      </p:sp>
      <p:sp>
        <p:nvSpPr>
          <p:cNvPr id="14" name="文本框 13"/>
          <p:cNvSpPr txBox="1"/>
          <p:nvPr/>
        </p:nvSpPr>
        <p:spPr>
          <a:xfrm>
            <a:off x="6774815" y="6193155"/>
            <a:ext cx="1428750" cy="368300"/>
          </a:xfrm>
          <a:prstGeom prst="rect">
            <a:avLst/>
          </a:prstGeom>
          <a:noFill/>
        </p:spPr>
        <p:txBody>
          <a:bodyPr wrap="square" rtlCol="0" anchor="t">
            <a:spAutoFit/>
          </a:bodyPr>
          <a:lstStyle/>
          <a:p>
            <a:r>
              <a:rPr lang="zh-CN" altLang="en-US"/>
              <a:t>雪原贵三星</a:t>
            </a:r>
            <a:endParaRPr lang="zh-CN" altLang="en-US"/>
          </a:p>
        </p:txBody>
      </p:sp>
      <p:sp>
        <p:nvSpPr>
          <p:cNvPr id="15" name="文本框 14"/>
          <p:cNvSpPr txBox="1"/>
          <p:nvPr/>
        </p:nvSpPr>
        <p:spPr>
          <a:xfrm>
            <a:off x="9407525" y="6220460"/>
            <a:ext cx="1458595" cy="368300"/>
          </a:xfrm>
          <a:prstGeom prst="rect">
            <a:avLst/>
          </a:prstGeom>
          <a:noFill/>
        </p:spPr>
        <p:txBody>
          <a:bodyPr wrap="square" rtlCol="0" anchor="t">
            <a:spAutoFit/>
          </a:bodyPr>
          <a:lstStyle/>
          <a:p>
            <a:r>
              <a:rPr lang="zh-CN" altLang="en-US"/>
              <a:t>雪原贵四星</a:t>
            </a: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天鹰高粱酒"/>
          <p:cNvPicPr>
            <a:picLocks noChangeAspect="1"/>
          </p:cNvPicPr>
          <p:nvPr/>
        </p:nvPicPr>
        <p:blipFill>
          <a:blip r:embed="rId1"/>
          <a:stretch>
            <a:fillRect/>
          </a:stretch>
        </p:blipFill>
        <p:spPr>
          <a:xfrm>
            <a:off x="4586605" y="1118235"/>
            <a:ext cx="3476625" cy="4436110"/>
          </a:xfrm>
          <a:prstGeom prst="rect">
            <a:avLst/>
          </a:prstGeom>
        </p:spPr>
      </p:pic>
      <p:pic>
        <p:nvPicPr>
          <p:cNvPr id="5" name="图片 4" descr="五魁金高梁"/>
          <p:cNvPicPr>
            <a:picLocks noChangeAspect="1"/>
          </p:cNvPicPr>
          <p:nvPr/>
        </p:nvPicPr>
        <p:blipFill>
          <a:blip r:embed="rId2"/>
          <a:stretch>
            <a:fillRect/>
          </a:stretch>
        </p:blipFill>
        <p:spPr>
          <a:xfrm>
            <a:off x="8288655" y="1118235"/>
            <a:ext cx="3475990" cy="4436110"/>
          </a:xfrm>
          <a:prstGeom prst="rect">
            <a:avLst/>
          </a:prstGeom>
        </p:spPr>
      </p:pic>
      <p:pic>
        <p:nvPicPr>
          <p:cNvPr id="6" name="图片 5" descr="所有"/>
          <p:cNvPicPr>
            <a:picLocks noChangeAspect="1"/>
          </p:cNvPicPr>
          <p:nvPr/>
        </p:nvPicPr>
        <p:blipFill>
          <a:blip r:embed="rId3"/>
          <a:srcRect l="71570" t="60420" r="12127" b="3064"/>
          <a:stretch>
            <a:fillRect/>
          </a:stretch>
        </p:blipFill>
        <p:spPr>
          <a:xfrm>
            <a:off x="1149350" y="2832100"/>
            <a:ext cx="3080385" cy="1193800"/>
          </a:xfrm>
          <a:prstGeom prst="rect">
            <a:avLst/>
          </a:prstGeom>
        </p:spPr>
      </p:pic>
      <p:pic>
        <p:nvPicPr>
          <p:cNvPr id="28" name="图片 27" descr="纵向"/>
          <p:cNvPicPr>
            <a:picLocks noChangeAspect="1"/>
          </p:cNvPicPr>
          <p:nvPr/>
        </p:nvPicPr>
        <p:blipFill>
          <a:blip r:embed="rId4"/>
          <a:srcRect l="37494" r="48531" b="88131"/>
          <a:stretch>
            <a:fillRect/>
          </a:stretch>
        </p:blipFill>
        <p:spPr>
          <a:xfrm>
            <a:off x="635" y="0"/>
            <a:ext cx="243840" cy="6883400"/>
          </a:xfrm>
          <a:prstGeom prst="rect">
            <a:avLst/>
          </a:prstGeom>
        </p:spPr>
      </p:pic>
      <p:pic>
        <p:nvPicPr>
          <p:cNvPr id="17" name="图片 16" descr="云1"/>
          <p:cNvPicPr>
            <a:picLocks noChangeAspect="1"/>
          </p:cNvPicPr>
          <p:nvPr/>
        </p:nvPicPr>
        <p:blipFill>
          <a:blip r:embed="rId5"/>
          <a:stretch>
            <a:fillRect/>
          </a:stretch>
        </p:blipFill>
        <p:spPr>
          <a:xfrm>
            <a:off x="333375" y="2107565"/>
            <a:ext cx="1940560" cy="724535"/>
          </a:xfrm>
          <a:prstGeom prst="rect">
            <a:avLst/>
          </a:prstGeom>
        </p:spPr>
      </p:pic>
      <p:pic>
        <p:nvPicPr>
          <p:cNvPr id="18" name="图片 17" descr="云2"/>
          <p:cNvPicPr>
            <a:picLocks noChangeAspect="1"/>
          </p:cNvPicPr>
          <p:nvPr/>
        </p:nvPicPr>
        <p:blipFill>
          <a:blip r:embed="rId6"/>
          <a:stretch>
            <a:fillRect/>
          </a:stretch>
        </p:blipFill>
        <p:spPr>
          <a:xfrm>
            <a:off x="2054860" y="4243705"/>
            <a:ext cx="2375535" cy="837565"/>
          </a:xfrm>
          <a:prstGeom prst="rect">
            <a:avLst/>
          </a:prstGeom>
        </p:spPr>
      </p:pic>
      <p:pic>
        <p:nvPicPr>
          <p:cNvPr id="23" name="图片 22" descr="云1"/>
          <p:cNvPicPr>
            <a:picLocks noChangeAspect="1"/>
          </p:cNvPicPr>
          <p:nvPr/>
        </p:nvPicPr>
        <p:blipFill>
          <a:blip r:embed="rId5"/>
          <a:stretch>
            <a:fillRect/>
          </a:stretch>
        </p:blipFill>
        <p:spPr>
          <a:xfrm flipH="1">
            <a:off x="10542270" y="114300"/>
            <a:ext cx="1640205" cy="724535"/>
          </a:xfrm>
          <a:prstGeom prst="rect">
            <a:avLst/>
          </a:prstGeom>
        </p:spPr>
      </p:pic>
      <p:sp>
        <p:nvSpPr>
          <p:cNvPr id="2" name="文本框 1"/>
          <p:cNvSpPr txBox="1"/>
          <p:nvPr/>
        </p:nvSpPr>
        <p:spPr>
          <a:xfrm>
            <a:off x="5774690" y="5554345"/>
            <a:ext cx="1471930" cy="368300"/>
          </a:xfrm>
          <a:prstGeom prst="rect">
            <a:avLst/>
          </a:prstGeom>
          <a:noFill/>
        </p:spPr>
        <p:txBody>
          <a:bodyPr wrap="square" rtlCol="0" anchor="t">
            <a:spAutoFit/>
          </a:bodyPr>
          <a:lstStyle/>
          <a:p>
            <a:r>
              <a:rPr lang="zh-CN" altLang="en-US"/>
              <a:t>天鹰高粱酒</a:t>
            </a:r>
            <a:endParaRPr lang="zh-CN" altLang="en-US"/>
          </a:p>
        </p:txBody>
      </p:sp>
      <p:sp>
        <p:nvSpPr>
          <p:cNvPr id="3" name="文本框 2"/>
          <p:cNvSpPr txBox="1"/>
          <p:nvPr/>
        </p:nvSpPr>
        <p:spPr>
          <a:xfrm>
            <a:off x="9342755" y="5554345"/>
            <a:ext cx="1443990" cy="368300"/>
          </a:xfrm>
          <a:prstGeom prst="rect">
            <a:avLst/>
          </a:prstGeom>
          <a:noFill/>
        </p:spPr>
        <p:txBody>
          <a:bodyPr wrap="square" rtlCol="0" anchor="t">
            <a:spAutoFit/>
          </a:bodyPr>
          <a:lstStyle/>
          <a:p>
            <a:r>
              <a:rPr lang="zh-CN" altLang="en-US"/>
              <a:t>五魁金高梁</a:t>
            </a: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所有"/>
          <p:cNvPicPr>
            <a:picLocks noChangeAspect="1"/>
          </p:cNvPicPr>
          <p:nvPr/>
        </p:nvPicPr>
        <p:blipFill>
          <a:blip r:embed="rId1"/>
          <a:srcRect l="57723" t="60420" r="28259" b="3064"/>
          <a:stretch>
            <a:fillRect/>
          </a:stretch>
        </p:blipFill>
        <p:spPr>
          <a:xfrm>
            <a:off x="1238250" y="2832100"/>
            <a:ext cx="2648585" cy="1193800"/>
          </a:xfrm>
          <a:prstGeom prst="rect">
            <a:avLst/>
          </a:prstGeom>
        </p:spPr>
      </p:pic>
      <p:pic>
        <p:nvPicPr>
          <p:cNvPr id="28" name="图片 27" descr="纵向"/>
          <p:cNvPicPr>
            <a:picLocks noChangeAspect="1"/>
          </p:cNvPicPr>
          <p:nvPr/>
        </p:nvPicPr>
        <p:blipFill>
          <a:blip r:embed="rId2"/>
          <a:srcRect l="37494" r="48531" b="88131"/>
          <a:stretch>
            <a:fillRect/>
          </a:stretch>
        </p:blipFill>
        <p:spPr>
          <a:xfrm>
            <a:off x="635" y="0"/>
            <a:ext cx="243840" cy="6883400"/>
          </a:xfrm>
          <a:prstGeom prst="rect">
            <a:avLst/>
          </a:prstGeom>
        </p:spPr>
      </p:pic>
      <p:pic>
        <p:nvPicPr>
          <p:cNvPr id="21" name="图片 20" descr="云1"/>
          <p:cNvPicPr>
            <a:picLocks noChangeAspect="1"/>
          </p:cNvPicPr>
          <p:nvPr/>
        </p:nvPicPr>
        <p:blipFill>
          <a:blip r:embed="rId3"/>
          <a:stretch>
            <a:fillRect/>
          </a:stretch>
        </p:blipFill>
        <p:spPr>
          <a:xfrm>
            <a:off x="333375" y="2107565"/>
            <a:ext cx="1940560" cy="724535"/>
          </a:xfrm>
          <a:prstGeom prst="rect">
            <a:avLst/>
          </a:prstGeom>
        </p:spPr>
      </p:pic>
      <p:pic>
        <p:nvPicPr>
          <p:cNvPr id="22" name="图片 21" descr="云2"/>
          <p:cNvPicPr>
            <a:picLocks noChangeAspect="1"/>
          </p:cNvPicPr>
          <p:nvPr/>
        </p:nvPicPr>
        <p:blipFill>
          <a:blip r:embed="rId4"/>
          <a:stretch>
            <a:fillRect/>
          </a:stretch>
        </p:blipFill>
        <p:spPr>
          <a:xfrm>
            <a:off x="1945005" y="5386705"/>
            <a:ext cx="2375535" cy="837565"/>
          </a:xfrm>
          <a:prstGeom prst="rect">
            <a:avLst/>
          </a:prstGeom>
        </p:spPr>
      </p:pic>
      <p:pic>
        <p:nvPicPr>
          <p:cNvPr id="23" name="图片 22" descr="云1"/>
          <p:cNvPicPr>
            <a:picLocks noChangeAspect="1"/>
          </p:cNvPicPr>
          <p:nvPr/>
        </p:nvPicPr>
        <p:blipFill>
          <a:blip r:embed="rId3"/>
          <a:stretch>
            <a:fillRect/>
          </a:stretch>
        </p:blipFill>
        <p:spPr>
          <a:xfrm flipH="1">
            <a:off x="10542270" y="114300"/>
            <a:ext cx="1640205" cy="724535"/>
          </a:xfrm>
          <a:prstGeom prst="rect">
            <a:avLst/>
          </a:prstGeom>
        </p:spPr>
      </p:pic>
      <p:pic>
        <p:nvPicPr>
          <p:cNvPr id="4" name="图片 3" descr="11"/>
          <p:cNvPicPr>
            <a:picLocks noChangeAspect="1"/>
          </p:cNvPicPr>
          <p:nvPr/>
        </p:nvPicPr>
        <p:blipFill>
          <a:blip r:embed="rId5" cstate="print"/>
          <a:srcRect l="11367" t="-3805" r="12014" b="-3171"/>
          <a:stretch>
            <a:fillRect/>
          </a:stretch>
        </p:blipFill>
        <p:spPr>
          <a:xfrm>
            <a:off x="5187315" y="594360"/>
            <a:ext cx="2190750" cy="2775585"/>
          </a:xfrm>
          <a:prstGeom prst="rect">
            <a:avLst/>
          </a:prstGeom>
        </p:spPr>
      </p:pic>
      <p:pic>
        <p:nvPicPr>
          <p:cNvPr id="5" name="图片 4" descr="22"/>
          <p:cNvPicPr>
            <a:picLocks noChangeAspect="1"/>
          </p:cNvPicPr>
          <p:nvPr/>
        </p:nvPicPr>
        <p:blipFill>
          <a:blip r:embed="rId6" cstate="print"/>
          <a:srcRect l="23409" r="11705"/>
          <a:stretch>
            <a:fillRect/>
          </a:stretch>
        </p:blipFill>
        <p:spPr>
          <a:xfrm>
            <a:off x="5215890" y="3816350"/>
            <a:ext cx="2184400" cy="2442845"/>
          </a:xfrm>
          <a:prstGeom prst="rect">
            <a:avLst/>
          </a:prstGeom>
        </p:spPr>
      </p:pic>
      <p:pic>
        <p:nvPicPr>
          <p:cNvPr id="10" name="图片 9" descr="77"/>
          <p:cNvPicPr>
            <a:picLocks noChangeAspect="1"/>
          </p:cNvPicPr>
          <p:nvPr/>
        </p:nvPicPr>
        <p:blipFill>
          <a:blip r:embed="rId7" cstate="print"/>
          <a:srcRect t="21104" b="5594"/>
          <a:stretch>
            <a:fillRect/>
          </a:stretch>
        </p:blipFill>
        <p:spPr>
          <a:xfrm>
            <a:off x="8001635" y="3815715"/>
            <a:ext cx="2189480" cy="2443480"/>
          </a:xfrm>
          <a:prstGeom prst="rect">
            <a:avLst/>
          </a:prstGeom>
        </p:spPr>
      </p:pic>
      <p:sp>
        <p:nvSpPr>
          <p:cNvPr id="17" name="文本框 16"/>
          <p:cNvSpPr txBox="1"/>
          <p:nvPr/>
        </p:nvSpPr>
        <p:spPr>
          <a:xfrm>
            <a:off x="5187950" y="3402330"/>
            <a:ext cx="2299970" cy="306705"/>
          </a:xfrm>
          <a:prstGeom prst="rect">
            <a:avLst/>
          </a:prstGeom>
          <a:noFill/>
        </p:spPr>
        <p:txBody>
          <a:bodyPr wrap="square" rtlCol="0" anchor="t">
            <a:spAutoFit/>
          </a:bodyPr>
          <a:lstStyle/>
          <a:p>
            <a:r>
              <a:rPr lang="zh-CN" altLang="en-US" sz="1400">
                <a:latin typeface="+mn-ea"/>
              </a:rPr>
              <a:t>浓香型 </a:t>
            </a:r>
            <a:r>
              <a:rPr lang="en-US" altLang="zh-CN" sz="1400">
                <a:latin typeface="+mn-ea"/>
              </a:rPr>
              <a:t>52%vol</a:t>
            </a:r>
            <a:r>
              <a:rPr lang="zh-CN" altLang="en-US" sz="1400">
                <a:latin typeface="+mn-ea"/>
              </a:rPr>
              <a:t>，</a:t>
            </a:r>
            <a:r>
              <a:rPr lang="en-US" altLang="zh-CN" sz="1400">
                <a:latin typeface="+mn-ea"/>
              </a:rPr>
              <a:t>500ml</a:t>
            </a:r>
            <a:r>
              <a:rPr lang="zh-CN" altLang="en-US" sz="1400">
                <a:latin typeface="+mn-ea"/>
              </a:rPr>
              <a:t> </a:t>
            </a:r>
            <a:r>
              <a:rPr lang="en-US" altLang="zh-CN" sz="1400">
                <a:latin typeface="+mn-ea"/>
              </a:rPr>
              <a:t> </a:t>
            </a:r>
            <a:endParaRPr lang="en-US" altLang="zh-CN" sz="1400">
              <a:latin typeface="+mn-ea"/>
            </a:endParaRPr>
          </a:p>
        </p:txBody>
      </p:sp>
      <p:sp>
        <p:nvSpPr>
          <p:cNvPr id="25" name="文本框 24"/>
          <p:cNvSpPr txBox="1"/>
          <p:nvPr/>
        </p:nvSpPr>
        <p:spPr>
          <a:xfrm>
            <a:off x="5246370" y="6337300"/>
            <a:ext cx="2299970" cy="306705"/>
          </a:xfrm>
          <a:prstGeom prst="rect">
            <a:avLst/>
          </a:prstGeom>
          <a:noFill/>
        </p:spPr>
        <p:txBody>
          <a:bodyPr wrap="square" rtlCol="0" anchor="t">
            <a:spAutoFit/>
          </a:bodyPr>
          <a:lstStyle/>
          <a:p>
            <a:r>
              <a:rPr lang="zh-CN" altLang="en-US" sz="1400">
                <a:latin typeface="+mn-ea"/>
              </a:rPr>
              <a:t>浓香型 </a:t>
            </a:r>
            <a:r>
              <a:rPr lang="en-US" altLang="zh-CN" sz="1400">
                <a:latin typeface="+mn-ea"/>
              </a:rPr>
              <a:t>52%vol</a:t>
            </a:r>
            <a:r>
              <a:rPr lang="zh-CN" altLang="en-US" sz="1400">
                <a:latin typeface="+mn-ea"/>
              </a:rPr>
              <a:t>，</a:t>
            </a:r>
            <a:r>
              <a:rPr lang="en-US" altLang="zh-CN" sz="1400">
                <a:latin typeface="+mn-ea"/>
              </a:rPr>
              <a:t>500ml</a:t>
            </a:r>
            <a:r>
              <a:rPr lang="zh-CN" altLang="en-US" sz="1400">
                <a:latin typeface="+mn-ea"/>
              </a:rPr>
              <a:t> </a:t>
            </a:r>
            <a:r>
              <a:rPr lang="en-US" altLang="zh-CN" sz="1400">
                <a:latin typeface="+mn-ea"/>
              </a:rPr>
              <a:t> </a:t>
            </a:r>
            <a:endParaRPr lang="en-US" altLang="zh-CN" sz="1400">
              <a:latin typeface="+mn-ea"/>
            </a:endParaRPr>
          </a:p>
        </p:txBody>
      </p:sp>
      <p:sp>
        <p:nvSpPr>
          <p:cNvPr id="26" name="文本框 25"/>
          <p:cNvSpPr txBox="1"/>
          <p:nvPr/>
        </p:nvSpPr>
        <p:spPr>
          <a:xfrm>
            <a:off x="8052435" y="6337300"/>
            <a:ext cx="2299970" cy="306705"/>
          </a:xfrm>
          <a:prstGeom prst="rect">
            <a:avLst/>
          </a:prstGeom>
          <a:noFill/>
        </p:spPr>
        <p:txBody>
          <a:bodyPr wrap="square" rtlCol="0" anchor="t">
            <a:spAutoFit/>
          </a:bodyPr>
          <a:lstStyle/>
          <a:p>
            <a:r>
              <a:rPr lang="zh-CN" altLang="en-US" sz="1400">
                <a:latin typeface="+mn-ea"/>
              </a:rPr>
              <a:t>浓香型 </a:t>
            </a:r>
            <a:r>
              <a:rPr lang="en-US" altLang="zh-CN" sz="1400">
                <a:latin typeface="+mn-ea"/>
              </a:rPr>
              <a:t>42%vol</a:t>
            </a:r>
            <a:r>
              <a:rPr lang="zh-CN" altLang="en-US" sz="1400">
                <a:latin typeface="+mn-ea"/>
              </a:rPr>
              <a:t>，</a:t>
            </a:r>
            <a:r>
              <a:rPr lang="en-US" altLang="zh-CN" sz="1400">
                <a:latin typeface="+mn-ea"/>
              </a:rPr>
              <a:t>500ml</a:t>
            </a:r>
            <a:r>
              <a:rPr lang="zh-CN" altLang="en-US" sz="1400">
                <a:latin typeface="+mn-ea"/>
              </a:rPr>
              <a:t> </a:t>
            </a:r>
            <a:r>
              <a:rPr lang="en-US" altLang="zh-CN" sz="1400">
                <a:latin typeface="+mn-ea"/>
              </a:rPr>
              <a:t> </a:t>
            </a:r>
            <a:endParaRPr lang="en-US" altLang="zh-CN" sz="1400">
              <a:latin typeface="+mn-ea"/>
            </a:endParaRPr>
          </a:p>
        </p:txBody>
      </p:sp>
      <p:pic>
        <p:nvPicPr>
          <p:cNvPr id="3" name="图片 2" descr="55"/>
          <p:cNvPicPr>
            <a:picLocks noChangeAspect="1"/>
          </p:cNvPicPr>
          <p:nvPr/>
        </p:nvPicPr>
        <p:blipFill>
          <a:blip r:embed="rId8" cstate="print"/>
          <a:srcRect l="24963" t="7170" r="13544"/>
          <a:stretch>
            <a:fillRect/>
          </a:stretch>
        </p:blipFill>
        <p:spPr>
          <a:xfrm>
            <a:off x="7972425" y="668020"/>
            <a:ext cx="2219325" cy="2665095"/>
          </a:xfrm>
          <a:prstGeom prst="rect">
            <a:avLst/>
          </a:prstGeom>
        </p:spPr>
      </p:pic>
      <p:sp>
        <p:nvSpPr>
          <p:cNvPr id="6" name="文本框 5"/>
          <p:cNvSpPr txBox="1"/>
          <p:nvPr/>
        </p:nvSpPr>
        <p:spPr>
          <a:xfrm>
            <a:off x="7985760" y="3402330"/>
            <a:ext cx="2299970" cy="306705"/>
          </a:xfrm>
          <a:prstGeom prst="rect">
            <a:avLst/>
          </a:prstGeom>
          <a:noFill/>
        </p:spPr>
        <p:txBody>
          <a:bodyPr wrap="square" rtlCol="0" anchor="t">
            <a:spAutoFit/>
          </a:bodyPr>
          <a:p>
            <a:r>
              <a:rPr lang="zh-CN" altLang="en-US" sz="1400">
                <a:latin typeface="+mn-ea"/>
              </a:rPr>
              <a:t>浓香型 </a:t>
            </a:r>
            <a:r>
              <a:rPr lang="en-US" altLang="zh-CN" sz="1400">
                <a:latin typeface="+mn-ea"/>
              </a:rPr>
              <a:t>52%vol</a:t>
            </a:r>
            <a:r>
              <a:rPr lang="zh-CN" altLang="en-US" sz="1400">
                <a:latin typeface="+mn-ea"/>
              </a:rPr>
              <a:t>，</a:t>
            </a:r>
            <a:r>
              <a:rPr lang="en-US" altLang="zh-CN" sz="1400">
                <a:latin typeface="+mn-ea"/>
              </a:rPr>
              <a:t>500ml</a:t>
            </a:r>
            <a:r>
              <a:rPr lang="zh-CN" altLang="en-US" sz="1400">
                <a:latin typeface="+mn-ea"/>
              </a:rPr>
              <a:t> </a:t>
            </a:r>
            <a:r>
              <a:rPr lang="en-US" altLang="zh-CN" sz="1400">
                <a:latin typeface="+mn-ea"/>
              </a:rPr>
              <a:t> </a:t>
            </a:r>
            <a:endParaRPr lang="en-US" altLang="zh-CN" sz="1400">
              <a:latin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200606223635565"/>
          <p:cNvPicPr>
            <a:picLocks noChangeAspect="1"/>
          </p:cNvPicPr>
          <p:nvPr/>
        </p:nvPicPr>
        <p:blipFill>
          <a:blip r:embed="rId1"/>
          <a:stretch>
            <a:fillRect/>
          </a:stretch>
        </p:blipFill>
        <p:spPr>
          <a:xfrm>
            <a:off x="-635" y="3498215"/>
            <a:ext cx="6934835" cy="3369310"/>
          </a:xfrm>
          <a:prstGeom prst="rect">
            <a:avLst/>
          </a:prstGeom>
        </p:spPr>
      </p:pic>
      <p:pic>
        <p:nvPicPr>
          <p:cNvPr id="5" name="图片 4"/>
          <p:cNvPicPr>
            <a:picLocks noChangeAspect="1"/>
          </p:cNvPicPr>
          <p:nvPr/>
        </p:nvPicPr>
        <p:blipFill>
          <a:blip r:embed="rId2"/>
          <a:stretch>
            <a:fillRect/>
          </a:stretch>
        </p:blipFill>
        <p:spPr>
          <a:xfrm>
            <a:off x="7181850" y="3498215"/>
            <a:ext cx="5015865" cy="3369310"/>
          </a:xfrm>
          <a:prstGeom prst="rect">
            <a:avLst/>
          </a:prstGeom>
        </p:spPr>
      </p:pic>
      <p:pic>
        <p:nvPicPr>
          <p:cNvPr id="6" name="图片 5"/>
          <p:cNvPicPr>
            <a:picLocks noChangeAspect="1"/>
          </p:cNvPicPr>
          <p:nvPr/>
        </p:nvPicPr>
        <p:blipFill>
          <a:blip r:embed="rId3" cstate="print"/>
          <a:stretch>
            <a:fillRect/>
          </a:stretch>
        </p:blipFill>
        <p:spPr>
          <a:xfrm>
            <a:off x="5364480" y="-15240"/>
            <a:ext cx="6833235" cy="3234690"/>
          </a:xfrm>
          <a:prstGeom prst="rect">
            <a:avLst/>
          </a:prstGeom>
        </p:spPr>
      </p:pic>
      <p:sp>
        <p:nvSpPr>
          <p:cNvPr id="7" name="文本框 6"/>
          <p:cNvSpPr txBox="1"/>
          <p:nvPr/>
        </p:nvSpPr>
        <p:spPr>
          <a:xfrm>
            <a:off x="418465" y="2087880"/>
            <a:ext cx="4869815" cy="1014730"/>
          </a:xfrm>
          <a:prstGeom prst="rect">
            <a:avLst/>
          </a:prstGeom>
          <a:noFill/>
        </p:spPr>
        <p:txBody>
          <a:bodyPr wrap="square" rtlCol="0">
            <a:spAutoFit/>
          </a:bodyPr>
          <a:lstStyle/>
          <a:p>
            <a:r>
              <a:rPr lang="en-US" altLang="zh-CN" sz="2000"/>
              <a:t>-</a:t>
            </a:r>
            <a:r>
              <a:rPr lang="zh-CN" altLang="en-US" sz="2000"/>
              <a:t>海外出口量逐年增长</a:t>
            </a:r>
            <a:endParaRPr lang="zh-CN" altLang="en-US" sz="2000"/>
          </a:p>
          <a:p>
            <a:endParaRPr lang="zh-CN" altLang="en-US" sz="2000"/>
          </a:p>
          <a:p>
            <a:r>
              <a:rPr lang="en-US" altLang="zh-CN" sz="2000"/>
              <a:t>-</a:t>
            </a:r>
            <a:r>
              <a:rPr lang="zh-CN" altLang="en-US" sz="2000"/>
              <a:t>已构建国内外线上线下全网营销物流体系</a:t>
            </a:r>
            <a:endParaRPr lang="zh-CN" altLang="en-US" sz="2000"/>
          </a:p>
        </p:txBody>
      </p:sp>
      <p:sp>
        <p:nvSpPr>
          <p:cNvPr id="8" name="文本框 7"/>
          <p:cNvSpPr txBox="1"/>
          <p:nvPr/>
        </p:nvSpPr>
        <p:spPr>
          <a:xfrm>
            <a:off x="769620" y="652780"/>
            <a:ext cx="2221865" cy="645160"/>
          </a:xfrm>
          <a:prstGeom prst="rect">
            <a:avLst/>
          </a:prstGeom>
          <a:noFill/>
        </p:spPr>
        <p:txBody>
          <a:bodyPr wrap="square" rtlCol="0">
            <a:spAutoFit/>
            <a:scene3d>
              <a:camera prst="orthographicFront"/>
              <a:lightRig rig="threePt" dir="t"/>
            </a:scene3d>
          </a:bodyPr>
          <a:lstStyle/>
          <a:p>
            <a:r>
              <a:rPr lang="zh-CN" altLang="en-US" sz="3600">
                <a:solidFill>
                  <a:srgbClr val="FF0000"/>
                </a:solidFill>
                <a:effectLst>
                  <a:outerShdw blurRad="38100" dist="19050" dir="2700000" algn="tl" rotWithShape="0">
                    <a:schemeClr val="dk1">
                      <a:alpha val="40000"/>
                    </a:schemeClr>
                  </a:outerShdw>
                </a:effectLst>
              </a:rPr>
              <a:t>物流体系</a:t>
            </a:r>
            <a:endParaRPr lang="zh-CN" altLang="en-US" sz="3600">
              <a:solidFill>
                <a:srgbClr val="FF0000"/>
              </a:solidFill>
              <a:effectLst>
                <a:outerShdw blurRad="38100" dist="19050" dir="2700000" algn="tl" rotWithShape="0">
                  <a:schemeClr val="dk1">
                    <a:alpha val="40000"/>
                  </a:schemeClr>
                </a:outerShdw>
              </a:effectLst>
            </a:endParaRPr>
          </a:p>
        </p:txBody>
      </p:sp>
      <p:cxnSp>
        <p:nvCxnSpPr>
          <p:cNvPr id="9" name="直接连接符 8"/>
          <p:cNvCxnSpPr/>
          <p:nvPr/>
        </p:nvCxnSpPr>
        <p:spPr>
          <a:xfrm>
            <a:off x="15875" y="1297940"/>
            <a:ext cx="3641090" cy="0"/>
          </a:xfrm>
          <a:prstGeom prst="line">
            <a:avLst/>
          </a:prstGeom>
        </p:spPr>
        <p:style>
          <a:lnRef idx="1">
            <a:schemeClr val="accent2"/>
          </a:lnRef>
          <a:fillRef idx="0">
            <a:schemeClr val="accent2"/>
          </a:fillRef>
          <a:effectRef idx="0">
            <a:schemeClr val="accent2"/>
          </a:effectRef>
          <a:fontRef idx="minor">
            <a:schemeClr val="tx1"/>
          </a:fontRef>
        </p:style>
      </p:cxnSp>
      <p:pic>
        <p:nvPicPr>
          <p:cNvPr id="10" name="图片 9" descr="纵向"/>
          <p:cNvPicPr>
            <a:picLocks noChangeAspect="1"/>
          </p:cNvPicPr>
          <p:nvPr/>
        </p:nvPicPr>
        <p:blipFill>
          <a:blip r:embed="rId4"/>
          <a:srcRect l="37494" r="48531" b="88131"/>
          <a:stretch>
            <a:fillRect/>
          </a:stretch>
        </p:blipFill>
        <p:spPr>
          <a:xfrm>
            <a:off x="635" y="0"/>
            <a:ext cx="243840" cy="6883400"/>
          </a:xfrm>
          <a:prstGeom prst="rect">
            <a:avLst/>
          </a:prstGeom>
        </p:spPr>
      </p:pic>
      <p:sp>
        <p:nvSpPr>
          <p:cNvPr id="11" name="文本框 10"/>
          <p:cNvSpPr txBox="1"/>
          <p:nvPr/>
        </p:nvSpPr>
        <p:spPr>
          <a:xfrm>
            <a:off x="836295" y="1297940"/>
            <a:ext cx="2540000" cy="368300"/>
          </a:xfrm>
          <a:prstGeom prst="rect">
            <a:avLst/>
          </a:prstGeom>
          <a:noFill/>
        </p:spPr>
        <p:txBody>
          <a:bodyPr wrap="square" rtlCol="0" anchor="t">
            <a:spAutoFit/>
          </a:bodyPr>
          <a:lstStyle/>
          <a:p>
            <a:r>
              <a:rPr lang="zh-CN" altLang="en-US">
                <a:solidFill>
                  <a:schemeClr val="bg1">
                    <a:lumMod val="50000"/>
                  </a:schemeClr>
                </a:solidFill>
              </a:rPr>
              <a:t>Logistics system</a:t>
            </a:r>
            <a:endParaRPr lang="zh-CN" altLang="en-US">
              <a:solidFill>
                <a:schemeClr val="bg1">
                  <a:lumMod val="5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161039345538"/>
          <p:cNvPicPr>
            <a:picLocks noChangeAspect="1"/>
          </p:cNvPicPr>
          <p:nvPr/>
        </p:nvPicPr>
        <p:blipFill>
          <a:blip r:embed="rId1"/>
          <a:stretch>
            <a:fillRect/>
          </a:stretch>
        </p:blipFill>
        <p:spPr>
          <a:xfrm>
            <a:off x="177165" y="3206115"/>
            <a:ext cx="12005310" cy="2663190"/>
          </a:xfrm>
          <a:prstGeom prst="rect">
            <a:avLst/>
          </a:prstGeom>
        </p:spPr>
      </p:pic>
      <p:pic>
        <p:nvPicPr>
          <p:cNvPr id="28" name="图片 27" descr="纵向"/>
          <p:cNvPicPr>
            <a:picLocks noChangeAspect="1"/>
          </p:cNvPicPr>
          <p:nvPr/>
        </p:nvPicPr>
        <p:blipFill>
          <a:blip r:embed="rId2"/>
          <a:srcRect l="37494" r="48531" b="88131"/>
          <a:stretch>
            <a:fillRect/>
          </a:stretch>
        </p:blipFill>
        <p:spPr>
          <a:xfrm>
            <a:off x="635" y="0"/>
            <a:ext cx="243840" cy="6883400"/>
          </a:xfrm>
          <a:prstGeom prst="rect">
            <a:avLst/>
          </a:prstGeom>
        </p:spPr>
      </p:pic>
      <p:sp>
        <p:nvSpPr>
          <p:cNvPr id="7" name="文本框 6"/>
          <p:cNvSpPr txBox="1"/>
          <p:nvPr/>
        </p:nvSpPr>
        <p:spPr>
          <a:xfrm>
            <a:off x="5100320" y="1803400"/>
            <a:ext cx="2211705" cy="521970"/>
          </a:xfrm>
          <a:prstGeom prst="rect">
            <a:avLst/>
          </a:prstGeom>
          <a:noFill/>
        </p:spPr>
        <p:txBody>
          <a:bodyPr wrap="square" rtlCol="0">
            <a:spAutoFit/>
          </a:bodyPr>
          <a:lstStyle/>
          <a:p>
            <a:r>
              <a:rPr lang="zh-CN" altLang="en-US" sz="2800">
                <a:solidFill>
                  <a:srgbClr val="FF0000"/>
                </a:solidFill>
              </a:rPr>
              <a:t>韩国畅销款</a:t>
            </a:r>
            <a:endParaRPr lang="zh-CN" altLang="en-US" sz="2800">
              <a:solidFill>
                <a:srgbClr val="FF0000"/>
              </a:solidFill>
            </a:endParaRPr>
          </a:p>
        </p:txBody>
      </p:sp>
      <p:pic>
        <p:nvPicPr>
          <p:cNvPr id="9" name="图片 8" descr="云1"/>
          <p:cNvPicPr>
            <a:picLocks noChangeAspect="1"/>
          </p:cNvPicPr>
          <p:nvPr/>
        </p:nvPicPr>
        <p:blipFill>
          <a:blip r:embed="rId3"/>
          <a:stretch>
            <a:fillRect/>
          </a:stretch>
        </p:blipFill>
        <p:spPr>
          <a:xfrm>
            <a:off x="2844800" y="1691640"/>
            <a:ext cx="1923415" cy="718185"/>
          </a:xfrm>
          <a:prstGeom prst="rect">
            <a:avLst/>
          </a:prstGeom>
        </p:spPr>
      </p:pic>
      <p:pic>
        <p:nvPicPr>
          <p:cNvPr id="10" name="图片 9" descr="云1"/>
          <p:cNvPicPr>
            <a:picLocks noChangeAspect="1"/>
          </p:cNvPicPr>
          <p:nvPr/>
        </p:nvPicPr>
        <p:blipFill>
          <a:blip r:embed="rId3"/>
          <a:stretch>
            <a:fillRect/>
          </a:stretch>
        </p:blipFill>
        <p:spPr>
          <a:xfrm flipH="1">
            <a:off x="7378700" y="1691640"/>
            <a:ext cx="1843405" cy="71818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30000"/>
            </a:gs>
            <a:gs pos="52000">
              <a:srgbClr val="460202">
                <a:lumMod val="16000"/>
                <a:alpha val="100000"/>
              </a:srgbClr>
            </a:gs>
          </a:gsLst>
          <a:lin ang="18540000" scaled="0"/>
        </a:gradFill>
        <a:effectLst/>
      </p:bgPr>
    </p:bg>
    <p:spTree>
      <p:nvGrpSpPr>
        <p:cNvPr id="1" name=""/>
        <p:cNvGrpSpPr/>
        <p:nvPr/>
      </p:nvGrpSpPr>
      <p:grpSpPr>
        <a:xfrm>
          <a:off x="0" y="0"/>
          <a:ext cx="0" cy="0"/>
          <a:chOff x="0" y="0"/>
          <a:chExt cx="0" cy="0"/>
        </a:xfrm>
      </p:grpSpPr>
      <p:sp>
        <p:nvSpPr>
          <p:cNvPr id="4" name="文本框 3"/>
          <p:cNvSpPr txBox="1"/>
          <p:nvPr/>
        </p:nvSpPr>
        <p:spPr>
          <a:xfrm>
            <a:off x="3505835" y="4970780"/>
            <a:ext cx="5621020" cy="1476375"/>
          </a:xfrm>
          <a:prstGeom prst="rect">
            <a:avLst/>
          </a:prstGeom>
          <a:noFill/>
        </p:spPr>
        <p:txBody>
          <a:bodyPr wrap="square" rtlCol="0" anchor="t">
            <a:spAutoFit/>
          </a:bodyPr>
          <a:lstStyle/>
          <a:p>
            <a:pPr>
              <a:lnSpc>
                <a:spcPct val="150000"/>
              </a:lnSpc>
            </a:pPr>
            <a:r>
              <a:rPr lang="zh-CN" altLang="en-US" sz="2000">
                <a:solidFill>
                  <a:schemeClr val="bg1">
                    <a:lumMod val="85000"/>
                  </a:schemeClr>
                </a:solidFill>
              </a:rPr>
              <a:t>厂址：黑龙江省海林市海浪路99号（工业园区）　</a:t>
            </a:r>
            <a:endParaRPr lang="zh-CN" altLang="en-US" sz="2000">
              <a:solidFill>
                <a:schemeClr val="bg1">
                  <a:lumMod val="85000"/>
                </a:schemeClr>
              </a:solidFill>
            </a:endParaRPr>
          </a:p>
          <a:p>
            <a:pPr>
              <a:lnSpc>
                <a:spcPct val="150000"/>
              </a:lnSpc>
            </a:pPr>
            <a:r>
              <a:rPr lang="zh-CN" altLang="en-US" sz="2000">
                <a:solidFill>
                  <a:schemeClr val="bg1">
                    <a:lumMod val="85000"/>
                  </a:schemeClr>
                </a:solidFill>
              </a:rPr>
              <a:t>传真：0453-5876299</a:t>
            </a:r>
            <a:endParaRPr lang="zh-CN" altLang="en-US" sz="2000">
              <a:solidFill>
                <a:schemeClr val="bg1">
                  <a:lumMod val="85000"/>
                </a:schemeClr>
              </a:solidFill>
            </a:endParaRPr>
          </a:p>
          <a:p>
            <a:pPr>
              <a:lnSpc>
                <a:spcPct val="150000"/>
              </a:lnSpc>
            </a:pPr>
            <a:r>
              <a:rPr lang="zh-CN" altLang="en-US" sz="2000">
                <a:solidFill>
                  <a:schemeClr val="bg1">
                    <a:lumMod val="85000"/>
                  </a:schemeClr>
                </a:solidFill>
              </a:rPr>
              <a:t>全国统一服务热线：</a:t>
            </a:r>
            <a:r>
              <a:rPr lang="en-US" altLang="zh-CN" sz="2000" b="1">
                <a:solidFill>
                  <a:srgbClr val="FFFF00"/>
                </a:solidFill>
              </a:rPr>
              <a:t>133 8463 0444 </a:t>
            </a:r>
            <a:r>
              <a:rPr lang="zh-CN" altLang="en-US" sz="2000" b="1">
                <a:solidFill>
                  <a:srgbClr val="FFFF00"/>
                </a:solidFill>
              </a:rPr>
              <a:t>李总 </a:t>
            </a:r>
            <a:endParaRPr lang="zh-CN" altLang="en-US" sz="2000" b="1">
              <a:solidFill>
                <a:srgbClr val="FFFF00"/>
              </a:solidFill>
            </a:endParaRPr>
          </a:p>
        </p:txBody>
      </p:sp>
      <p:sp>
        <p:nvSpPr>
          <p:cNvPr id="7" name="文本框 6"/>
          <p:cNvSpPr txBox="1"/>
          <p:nvPr/>
        </p:nvSpPr>
        <p:spPr>
          <a:xfrm>
            <a:off x="3505835" y="4448810"/>
            <a:ext cx="5339715" cy="521970"/>
          </a:xfrm>
          <a:prstGeom prst="rect">
            <a:avLst/>
          </a:prstGeom>
          <a:noFill/>
        </p:spPr>
        <p:txBody>
          <a:bodyPr wrap="square" rtlCol="0" anchor="t">
            <a:spAutoFit/>
            <a:scene3d>
              <a:camera prst="orthographicFront"/>
              <a:lightRig rig="threePt" dir="t"/>
            </a:scene3d>
          </a:bodyPr>
          <a:lstStyle/>
          <a:p>
            <a:r>
              <a:rPr lang="zh-CN" altLang="en-US" sz="2800">
                <a:ln w="12700" cmpd="sng">
                  <a:solidFill>
                    <a:schemeClr val="accent4"/>
                  </a:solidFill>
                  <a:prstDash val="solid"/>
                </a:ln>
                <a:solidFill>
                  <a:srgbClr val="B2B2B2"/>
                </a:solidFill>
                <a:effectLst/>
              </a:rPr>
              <a:t>黑龙江省海林雪原酒业有限公司</a:t>
            </a:r>
            <a:endParaRPr lang="zh-CN" altLang="en-US" sz="2800">
              <a:ln w="12700" cmpd="sng">
                <a:solidFill>
                  <a:schemeClr val="accent4"/>
                </a:solidFill>
                <a:prstDash val="solid"/>
              </a:ln>
              <a:solidFill>
                <a:srgbClr val="B2B2B2"/>
              </a:solidFill>
              <a:effectLst/>
            </a:endParaRPr>
          </a:p>
        </p:txBody>
      </p:sp>
      <p:sp>
        <p:nvSpPr>
          <p:cNvPr id="9" name="文本框 8"/>
          <p:cNvSpPr txBox="1"/>
          <p:nvPr/>
        </p:nvSpPr>
        <p:spPr>
          <a:xfrm>
            <a:off x="3562985" y="1574800"/>
            <a:ext cx="6152515" cy="706755"/>
          </a:xfrm>
          <a:prstGeom prst="rect">
            <a:avLst/>
          </a:prstGeom>
          <a:noFill/>
        </p:spPr>
        <p:txBody>
          <a:bodyPr wrap="square" rtlCol="0" anchor="t">
            <a:spAutoFit/>
          </a:bodyPr>
          <a:lstStyle/>
          <a:p>
            <a:r>
              <a:rPr lang="zh-CN" altLang="en-US" sz="4000">
                <a:solidFill>
                  <a:schemeClr val="bg1"/>
                </a:solidFill>
              </a:rPr>
              <a:t>广结善缘， 共谋发展！</a:t>
            </a:r>
            <a:endParaRPr lang="zh-CN" altLang="en-US" sz="400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古法酿造"/>
          <p:cNvPicPr>
            <a:picLocks noChangeAspect="1"/>
          </p:cNvPicPr>
          <p:nvPr/>
        </p:nvPicPr>
        <p:blipFill>
          <a:blip r:embed="rId1"/>
          <a:stretch>
            <a:fillRect/>
          </a:stretch>
        </p:blipFill>
        <p:spPr>
          <a:xfrm>
            <a:off x="231775" y="-12700"/>
            <a:ext cx="11958320" cy="6883400"/>
          </a:xfrm>
          <a:prstGeom prst="rect">
            <a:avLst/>
          </a:prstGeom>
        </p:spPr>
      </p:pic>
      <p:sp>
        <p:nvSpPr>
          <p:cNvPr id="2" name="文本框 1"/>
          <p:cNvSpPr txBox="1"/>
          <p:nvPr/>
        </p:nvSpPr>
        <p:spPr>
          <a:xfrm>
            <a:off x="1173480" y="998855"/>
            <a:ext cx="2675890" cy="4777740"/>
          </a:xfrm>
          <a:prstGeom prst="rect">
            <a:avLst/>
          </a:prstGeom>
          <a:noFill/>
        </p:spPr>
        <p:txBody>
          <a:bodyPr vert="eaVert" wrap="none" rtlCol="0">
            <a:spAutoFit/>
            <a:scene3d>
              <a:camera prst="orthographicFront"/>
              <a:lightRig rig="threePt" dir="t"/>
            </a:scene3d>
          </a:bodyPr>
          <a:lstStyle/>
          <a:p>
            <a:pPr algn="l">
              <a:lnSpc>
                <a:spcPct val="150000"/>
              </a:lnSpc>
            </a:pPr>
            <a:r>
              <a:rPr lang="zh-CN" altLang="en-US" sz="36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百年工艺，窖藏发酵</a:t>
            </a:r>
            <a:endParaRPr lang="zh-CN" altLang="en-US" sz="36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a:p>
            <a:pPr algn="l">
              <a:lnSpc>
                <a:spcPct val="150000"/>
              </a:lnSpc>
            </a:pPr>
            <a:r>
              <a:rPr lang="zh-CN" altLang="en-US" sz="36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制曲酿酒，窖香浓郁</a:t>
            </a:r>
            <a:endParaRPr lang="zh-CN" altLang="en-US" sz="36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a:p>
            <a:pPr algn="l">
              <a:lnSpc>
                <a:spcPct val="150000"/>
              </a:lnSpc>
            </a:pPr>
            <a:r>
              <a:rPr lang="zh-CN" altLang="en-US" sz="360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酒体淳厚，回味悠长    </a:t>
            </a:r>
            <a:r>
              <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a:t>
            </a:r>
            <a:endPar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28" name="图片 27" descr="纵向"/>
          <p:cNvPicPr>
            <a:picLocks noChangeAspect="1"/>
          </p:cNvPicPr>
          <p:nvPr/>
        </p:nvPicPr>
        <p:blipFill>
          <a:blip r:embed="rId2"/>
          <a:srcRect l="37494" r="48531" b="88131"/>
          <a:stretch>
            <a:fillRect/>
          </a:stretch>
        </p:blipFill>
        <p:spPr>
          <a:xfrm>
            <a:off x="-12065" y="-12700"/>
            <a:ext cx="243840" cy="68834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740410" y="1831340"/>
            <a:ext cx="9210040" cy="4752975"/>
          </a:xfrm>
          <a:prstGeom prst="roundRect">
            <a:avLst>
              <a:gd name="adj" fmla="val 4266"/>
            </a:avLst>
          </a:prstGeom>
          <a:gradFill>
            <a:gsLst>
              <a:gs pos="0">
                <a:schemeClr val="bg1">
                  <a:lumMod val="0"/>
                  <a:lumOff val="100000"/>
                </a:schemeClr>
              </a:gs>
              <a:gs pos="100000">
                <a:schemeClr val="bg1">
                  <a:lumMod val="81000"/>
                </a:schemeClr>
              </a:gs>
            </a:gsLst>
          </a:gradFill>
          <a:ln w="12700" cmpd="sng">
            <a:solidFill>
              <a:schemeClr val="bg1">
                <a:lumMod val="65000"/>
              </a:schemeClr>
            </a:solidFill>
            <a:prstDash val="solid"/>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4" name="文本框 3"/>
          <p:cNvSpPr txBox="1"/>
          <p:nvPr/>
        </p:nvSpPr>
        <p:spPr>
          <a:xfrm>
            <a:off x="1091565" y="1961515"/>
            <a:ext cx="8387080" cy="4492625"/>
          </a:xfrm>
          <a:prstGeom prst="rect">
            <a:avLst/>
          </a:prstGeom>
          <a:noFill/>
        </p:spPr>
        <p:txBody>
          <a:bodyPr wrap="square" rtlCol="0" anchor="t">
            <a:spAutoFit/>
          </a:bodyPr>
          <a:lstStyle/>
          <a:p>
            <a:pPr>
              <a:lnSpc>
                <a:spcPct val="130000"/>
              </a:lnSpc>
              <a:spcBef>
                <a:spcPts val="0"/>
              </a:spcBef>
              <a:spcAft>
                <a:spcPts val="0"/>
              </a:spcAft>
            </a:pPr>
            <a:r>
              <a:rPr lang="zh-CN" altLang="en-US" sz="2000"/>
              <a:t>　  雪原酒业有限公司地处素有“林海雪原”、“中国雪乡”和“中国虎乡”之称的黑龙江省海林市。昔日一部书《林海雪原》、一部戏《智取威虎山》使这里闻名遐尔。</a:t>
            </a:r>
            <a:endParaRPr lang="zh-CN" altLang="en-US" sz="2000"/>
          </a:p>
          <a:p>
            <a:pPr>
              <a:lnSpc>
                <a:spcPct val="130000"/>
              </a:lnSpc>
              <a:spcBef>
                <a:spcPts val="0"/>
              </a:spcBef>
              <a:spcAft>
                <a:spcPts val="0"/>
              </a:spcAft>
            </a:pPr>
            <a:endParaRPr lang="zh-CN" altLang="en-US" sz="2000"/>
          </a:p>
          <a:p>
            <a:pPr>
              <a:lnSpc>
                <a:spcPct val="130000"/>
              </a:lnSpc>
              <a:spcBef>
                <a:spcPts val="0"/>
              </a:spcBef>
              <a:spcAft>
                <a:spcPts val="0"/>
              </a:spcAft>
            </a:pPr>
            <a:r>
              <a:rPr lang="zh-CN" altLang="en-US" sz="2000"/>
              <a:t>      雪原酒业地处北纬45度，全年平均气温只有两度。这里拥有肥沃的黑土地资源，环境优美，粮食生长周期长，是国家绿色食品生产基地。</a:t>
            </a:r>
            <a:endParaRPr lang="zh-CN" altLang="en-US" sz="2000"/>
          </a:p>
          <a:p>
            <a:pPr>
              <a:lnSpc>
                <a:spcPct val="130000"/>
              </a:lnSpc>
              <a:spcBef>
                <a:spcPts val="0"/>
              </a:spcBef>
              <a:spcAft>
                <a:spcPts val="0"/>
              </a:spcAft>
            </a:pPr>
            <a:endParaRPr lang="zh-CN" altLang="en-US" sz="2000"/>
          </a:p>
          <a:p>
            <a:pPr>
              <a:lnSpc>
                <a:spcPct val="130000"/>
              </a:lnSpc>
              <a:spcBef>
                <a:spcPts val="0"/>
              </a:spcBef>
              <a:spcAft>
                <a:spcPts val="0"/>
              </a:spcAft>
            </a:pPr>
            <a:r>
              <a:rPr lang="zh-CN" altLang="en-US" sz="2000"/>
              <a:t>      公司其前身是海林县老国营企业（原海林县白酒厂），也是黑龙江省民营科技企业。据《海林县志》记载具有近百年历史，是东北三省历史最悠久的酿酒生产企业之一，2001年国企改革后转为民营股份制公司，被国家评为信誉AA企业，是地方主要经济支柱企业之一。</a:t>
            </a:r>
            <a:endParaRPr lang="zh-CN" altLang="en-US" sz="2000"/>
          </a:p>
        </p:txBody>
      </p:sp>
      <p:pic>
        <p:nvPicPr>
          <p:cNvPr id="28" name="图片 27" descr="纵向"/>
          <p:cNvPicPr>
            <a:picLocks noChangeAspect="1"/>
          </p:cNvPicPr>
          <p:nvPr/>
        </p:nvPicPr>
        <p:blipFill>
          <a:blip r:embed="rId1"/>
          <a:srcRect l="37494" r="48531" b="88131"/>
          <a:stretch>
            <a:fillRect/>
          </a:stretch>
        </p:blipFill>
        <p:spPr>
          <a:xfrm>
            <a:off x="635" y="0"/>
            <a:ext cx="243840" cy="6883400"/>
          </a:xfrm>
          <a:prstGeom prst="rect">
            <a:avLst/>
          </a:prstGeom>
        </p:spPr>
      </p:pic>
      <p:sp>
        <p:nvSpPr>
          <p:cNvPr id="6" name="文本框 5"/>
          <p:cNvSpPr txBox="1"/>
          <p:nvPr/>
        </p:nvSpPr>
        <p:spPr>
          <a:xfrm>
            <a:off x="1091565" y="652780"/>
            <a:ext cx="3361690" cy="645160"/>
          </a:xfrm>
          <a:prstGeom prst="rect">
            <a:avLst/>
          </a:prstGeom>
          <a:noFill/>
        </p:spPr>
        <p:txBody>
          <a:bodyPr wrap="square" rtlCol="0">
            <a:spAutoFit/>
            <a:scene3d>
              <a:camera prst="orthographicFront"/>
              <a:lightRig rig="threePt" dir="t"/>
            </a:scene3d>
          </a:bodyPr>
          <a:lstStyle/>
          <a:p>
            <a:r>
              <a:rPr lang="zh-CN" altLang="en-US" sz="3600">
                <a:solidFill>
                  <a:srgbClr val="FF0000"/>
                </a:solidFill>
                <a:effectLst>
                  <a:outerShdw blurRad="38100" dist="19050" dir="2700000" algn="tl" rotWithShape="0">
                    <a:schemeClr val="dk1">
                      <a:alpha val="40000"/>
                    </a:schemeClr>
                  </a:outerShdw>
                </a:effectLst>
              </a:rPr>
              <a:t>企  业  简 介</a:t>
            </a:r>
            <a:endParaRPr lang="zh-CN" altLang="en-US" sz="3600">
              <a:solidFill>
                <a:srgbClr val="FF0000"/>
              </a:solidFill>
              <a:effectLst>
                <a:outerShdw blurRad="38100" dist="19050" dir="2700000" algn="tl" rotWithShape="0">
                  <a:schemeClr val="dk1">
                    <a:alpha val="40000"/>
                  </a:schemeClr>
                </a:outerShdw>
              </a:effectLst>
            </a:endParaRPr>
          </a:p>
        </p:txBody>
      </p:sp>
      <p:cxnSp>
        <p:nvCxnSpPr>
          <p:cNvPr id="7" name="直接连接符 6"/>
          <p:cNvCxnSpPr/>
          <p:nvPr/>
        </p:nvCxnSpPr>
        <p:spPr>
          <a:xfrm>
            <a:off x="244475" y="1297940"/>
            <a:ext cx="11675745" cy="0"/>
          </a:xfrm>
          <a:prstGeom prst="line">
            <a:avLst/>
          </a:prstGeom>
        </p:spPr>
        <p:style>
          <a:lnRef idx="1">
            <a:schemeClr val="accent2"/>
          </a:lnRef>
          <a:fillRef idx="0">
            <a:schemeClr val="accent2"/>
          </a:fillRef>
          <a:effectRef idx="0">
            <a:schemeClr val="accent2"/>
          </a:effectRef>
          <a:fontRef idx="minor">
            <a:schemeClr val="tx1"/>
          </a:fontRef>
        </p:style>
      </p:cxnSp>
      <p:pic>
        <p:nvPicPr>
          <p:cNvPr id="8" name="图片 7" descr="6"/>
          <p:cNvPicPr>
            <a:picLocks noChangeAspect="1"/>
          </p:cNvPicPr>
          <p:nvPr/>
        </p:nvPicPr>
        <p:blipFill>
          <a:blip r:embed="rId2" cstate="print"/>
          <a:srcRect b="3119"/>
          <a:stretch>
            <a:fillRect/>
          </a:stretch>
        </p:blipFill>
        <p:spPr>
          <a:xfrm>
            <a:off x="10151745" y="4396740"/>
            <a:ext cx="1768475" cy="2091055"/>
          </a:xfrm>
          <a:prstGeom prst="rect">
            <a:avLst/>
          </a:prstGeom>
        </p:spPr>
      </p:pic>
      <p:sp>
        <p:nvSpPr>
          <p:cNvPr id="2" name="文本框 1"/>
          <p:cNvSpPr txBox="1"/>
          <p:nvPr/>
        </p:nvSpPr>
        <p:spPr>
          <a:xfrm>
            <a:off x="1111250" y="1297940"/>
            <a:ext cx="2540000" cy="368300"/>
          </a:xfrm>
          <a:prstGeom prst="rect">
            <a:avLst/>
          </a:prstGeom>
          <a:noFill/>
        </p:spPr>
        <p:txBody>
          <a:bodyPr wrap="square" rtlCol="0" anchor="t">
            <a:spAutoFit/>
          </a:bodyPr>
          <a:lstStyle/>
          <a:p>
            <a:r>
              <a:rPr lang="zh-CN" altLang="en-US">
                <a:solidFill>
                  <a:schemeClr val="bg1">
                    <a:lumMod val="50000"/>
                  </a:schemeClr>
                </a:solidFill>
              </a:rPr>
              <a:t>Enterprise introduction</a:t>
            </a:r>
            <a:endParaRPr lang="zh-CN" altLang="en-US">
              <a:solidFill>
                <a:schemeClr val="bg1">
                  <a:lumMod val="50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威虎山"/>
          <p:cNvPicPr>
            <a:picLocks noChangeAspect="1"/>
          </p:cNvPicPr>
          <p:nvPr/>
        </p:nvPicPr>
        <p:blipFill>
          <a:blip r:embed="rId1"/>
          <a:srcRect l="36293" r="33591"/>
          <a:stretch>
            <a:fillRect/>
          </a:stretch>
        </p:blipFill>
        <p:spPr>
          <a:xfrm>
            <a:off x="9012555" y="3352165"/>
            <a:ext cx="1702435" cy="1360805"/>
          </a:xfrm>
          <a:prstGeom prst="rect">
            <a:avLst/>
          </a:prstGeom>
        </p:spPr>
      </p:pic>
      <p:pic>
        <p:nvPicPr>
          <p:cNvPr id="6" name="图片 5" descr="智取威虎山5"/>
          <p:cNvPicPr>
            <a:picLocks noChangeAspect="1"/>
          </p:cNvPicPr>
          <p:nvPr/>
        </p:nvPicPr>
        <p:blipFill>
          <a:blip r:embed="rId2"/>
          <a:stretch>
            <a:fillRect/>
          </a:stretch>
        </p:blipFill>
        <p:spPr>
          <a:xfrm>
            <a:off x="1659255" y="1297940"/>
            <a:ext cx="2836545" cy="5145405"/>
          </a:xfrm>
          <a:prstGeom prst="rect">
            <a:avLst/>
          </a:prstGeom>
        </p:spPr>
      </p:pic>
      <p:sp>
        <p:nvSpPr>
          <p:cNvPr id="8" name="文本框 7"/>
          <p:cNvSpPr txBox="1"/>
          <p:nvPr/>
        </p:nvSpPr>
        <p:spPr>
          <a:xfrm>
            <a:off x="4600575" y="2144395"/>
            <a:ext cx="4060825" cy="3265805"/>
          </a:xfrm>
          <a:prstGeom prst="rect">
            <a:avLst/>
          </a:prstGeom>
          <a:noFill/>
        </p:spPr>
        <p:txBody>
          <a:bodyPr vert="eaVert" wrap="square" rtlCol="0">
            <a:spAutoFit/>
          </a:bodyPr>
          <a:lstStyle/>
          <a:p>
            <a:pPr>
              <a:lnSpc>
                <a:spcPct val="200000"/>
              </a:lnSpc>
            </a:pPr>
            <a:r>
              <a:rPr lang="zh-CN" altLang="en-US" sz="2800">
                <a:latin typeface="+mn-ea"/>
              </a:rPr>
              <a:t>今日痛饮庆功酒，</a:t>
            </a:r>
            <a:endParaRPr lang="zh-CN" altLang="en-US" sz="2800">
              <a:latin typeface="+mn-ea"/>
            </a:endParaRPr>
          </a:p>
          <a:p>
            <a:pPr>
              <a:lnSpc>
                <a:spcPct val="200000"/>
              </a:lnSpc>
            </a:pPr>
            <a:r>
              <a:rPr lang="zh-CN" altLang="en-US" sz="2800">
                <a:latin typeface="+mn-ea"/>
              </a:rPr>
              <a:t>壮志未酬誓不休，</a:t>
            </a:r>
            <a:endParaRPr lang="zh-CN" altLang="en-US" sz="2800">
              <a:latin typeface="+mn-ea"/>
            </a:endParaRPr>
          </a:p>
          <a:p>
            <a:pPr>
              <a:lnSpc>
                <a:spcPct val="200000"/>
              </a:lnSpc>
            </a:pPr>
            <a:r>
              <a:rPr lang="zh-CN" altLang="en-US" sz="2800">
                <a:latin typeface="+mn-ea"/>
              </a:rPr>
              <a:t>来日方长显伸手，</a:t>
            </a:r>
            <a:endParaRPr lang="zh-CN" altLang="en-US" sz="2800">
              <a:latin typeface="+mn-ea"/>
            </a:endParaRPr>
          </a:p>
          <a:p>
            <a:pPr>
              <a:lnSpc>
                <a:spcPct val="200000"/>
              </a:lnSpc>
            </a:pPr>
            <a:r>
              <a:rPr lang="zh-CN" altLang="en-US" sz="2800">
                <a:latin typeface="+mn-ea"/>
                <a:sym typeface="+mn-ea"/>
              </a:rPr>
              <a:t>甘酒热血写春秋。</a:t>
            </a:r>
            <a:endParaRPr lang="zh-CN" altLang="en-US" sz="2800">
              <a:latin typeface="+mn-ea"/>
            </a:endParaRPr>
          </a:p>
          <a:p>
            <a:endParaRPr lang="en-US" altLang="zh-CN" sz="2800">
              <a:latin typeface="+mn-ea"/>
            </a:endParaRPr>
          </a:p>
        </p:txBody>
      </p:sp>
      <p:pic>
        <p:nvPicPr>
          <p:cNvPr id="9" name="图片 8" descr="威虎山"/>
          <p:cNvPicPr>
            <a:picLocks noChangeAspect="1"/>
          </p:cNvPicPr>
          <p:nvPr/>
        </p:nvPicPr>
        <p:blipFill>
          <a:blip r:embed="rId1"/>
          <a:srcRect l="72394" r="4247"/>
          <a:stretch>
            <a:fillRect/>
          </a:stretch>
        </p:blipFill>
        <p:spPr>
          <a:xfrm>
            <a:off x="9209405" y="5043805"/>
            <a:ext cx="1320800" cy="1361440"/>
          </a:xfrm>
          <a:prstGeom prst="rect">
            <a:avLst/>
          </a:prstGeom>
        </p:spPr>
      </p:pic>
      <p:pic>
        <p:nvPicPr>
          <p:cNvPr id="10" name="图片 9" descr="威虎山"/>
          <p:cNvPicPr>
            <a:picLocks noChangeAspect="1"/>
          </p:cNvPicPr>
          <p:nvPr/>
        </p:nvPicPr>
        <p:blipFill>
          <a:blip r:embed="rId1"/>
          <a:srcRect r="67954"/>
          <a:stretch>
            <a:fillRect/>
          </a:stretch>
        </p:blipFill>
        <p:spPr>
          <a:xfrm>
            <a:off x="8903335" y="1496060"/>
            <a:ext cx="1811655" cy="1360805"/>
          </a:xfrm>
          <a:prstGeom prst="rect">
            <a:avLst/>
          </a:prstGeom>
        </p:spPr>
      </p:pic>
      <p:cxnSp>
        <p:nvCxnSpPr>
          <p:cNvPr id="11" name="直接连接符 10"/>
          <p:cNvCxnSpPr/>
          <p:nvPr/>
        </p:nvCxnSpPr>
        <p:spPr>
          <a:xfrm>
            <a:off x="7556500" y="2038350"/>
            <a:ext cx="0" cy="2870200"/>
          </a:xfrm>
          <a:prstGeom prst="line">
            <a:avLst/>
          </a:prstGeom>
          <a:ln w="28575" cmpd="sng">
            <a:solidFill>
              <a:srgbClr val="202020"/>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743700" y="2038350"/>
            <a:ext cx="0" cy="2870200"/>
          </a:xfrm>
          <a:prstGeom prst="line">
            <a:avLst/>
          </a:prstGeom>
          <a:ln w="28575" cmpd="sng">
            <a:solidFill>
              <a:srgbClr val="202020"/>
            </a:solidFill>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892800" y="2038350"/>
            <a:ext cx="0" cy="2870200"/>
          </a:xfrm>
          <a:prstGeom prst="line">
            <a:avLst/>
          </a:prstGeom>
          <a:ln w="28575" cmpd="sng">
            <a:solidFill>
              <a:srgbClr val="202020"/>
            </a:solidFill>
            <a:prstDash val="soli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965700" y="2038350"/>
            <a:ext cx="0" cy="2870200"/>
          </a:xfrm>
          <a:prstGeom prst="line">
            <a:avLst/>
          </a:prstGeom>
          <a:ln w="28575" cmpd="sng">
            <a:solidFill>
              <a:srgbClr val="202020"/>
            </a:solidFill>
            <a:prstDash val="solid"/>
          </a:ln>
        </p:spPr>
        <p:style>
          <a:lnRef idx="1">
            <a:schemeClr val="accent1"/>
          </a:lnRef>
          <a:fillRef idx="0">
            <a:schemeClr val="accent1"/>
          </a:fillRef>
          <a:effectRef idx="0">
            <a:schemeClr val="accent1"/>
          </a:effectRef>
          <a:fontRef idx="minor">
            <a:schemeClr val="tx1"/>
          </a:fontRef>
        </p:style>
      </p:cxnSp>
      <p:sp>
        <p:nvSpPr>
          <p:cNvPr id="15" name="圆角矩形 14"/>
          <p:cNvSpPr/>
          <p:nvPr/>
        </p:nvSpPr>
        <p:spPr>
          <a:xfrm>
            <a:off x="10648950" y="1473200"/>
            <a:ext cx="584200" cy="977265"/>
          </a:xfrm>
          <a:prstGeom prst="roundRect">
            <a:avLst/>
          </a:prstGeom>
          <a:solidFill>
            <a:srgbClr val="C00000"/>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16" name="文本框 15"/>
          <p:cNvSpPr txBox="1"/>
          <p:nvPr/>
        </p:nvSpPr>
        <p:spPr>
          <a:xfrm>
            <a:off x="10648950" y="1610360"/>
            <a:ext cx="551815" cy="703580"/>
          </a:xfrm>
          <a:prstGeom prst="rect">
            <a:avLst/>
          </a:prstGeom>
          <a:noFill/>
        </p:spPr>
        <p:txBody>
          <a:bodyPr vert="eaVert" wrap="none" rtlCol="0" anchor="t">
            <a:spAutoFit/>
          </a:bodyPr>
          <a:lstStyle/>
          <a:p>
            <a:r>
              <a:rPr lang="zh-CN" altLang="en-US" sz="2400" b="1">
                <a:solidFill>
                  <a:schemeClr val="bg1"/>
                </a:solidFill>
                <a:latin typeface="+mn-ea"/>
                <a:sym typeface="+mn-ea"/>
              </a:rPr>
              <a:t>智取</a:t>
            </a:r>
            <a:endParaRPr lang="zh-CN" altLang="en-US" sz="2400" b="1">
              <a:solidFill>
                <a:schemeClr val="bg1"/>
              </a:solidFill>
              <a:latin typeface="+mn-ea"/>
              <a:sym typeface="+mn-ea"/>
            </a:endParaRPr>
          </a:p>
        </p:txBody>
      </p:sp>
      <p:pic>
        <p:nvPicPr>
          <p:cNvPr id="28" name="图片 27" descr="纵向"/>
          <p:cNvPicPr>
            <a:picLocks noChangeAspect="1"/>
          </p:cNvPicPr>
          <p:nvPr/>
        </p:nvPicPr>
        <p:blipFill>
          <a:blip r:embed="rId3"/>
          <a:srcRect l="37494" r="48531" b="88131"/>
          <a:stretch>
            <a:fillRect/>
          </a:stretch>
        </p:blipFill>
        <p:spPr>
          <a:xfrm>
            <a:off x="635" y="0"/>
            <a:ext cx="243840" cy="6883400"/>
          </a:xfrm>
          <a:prstGeom prst="rect">
            <a:avLst/>
          </a:prstGeom>
        </p:spPr>
      </p:pic>
      <p:pic>
        <p:nvPicPr>
          <p:cNvPr id="17" name="图片 16" descr="云1"/>
          <p:cNvPicPr>
            <a:picLocks noChangeAspect="1"/>
          </p:cNvPicPr>
          <p:nvPr/>
        </p:nvPicPr>
        <p:blipFill>
          <a:blip r:embed="rId4"/>
          <a:stretch>
            <a:fillRect/>
          </a:stretch>
        </p:blipFill>
        <p:spPr>
          <a:xfrm>
            <a:off x="5017770" y="1125220"/>
            <a:ext cx="1940560" cy="724535"/>
          </a:xfrm>
          <a:prstGeom prst="rect">
            <a:avLst/>
          </a:prstGeom>
        </p:spPr>
      </p:pic>
      <p:pic>
        <p:nvPicPr>
          <p:cNvPr id="18" name="图片 17" descr="云2"/>
          <p:cNvPicPr>
            <a:picLocks noChangeAspect="1"/>
          </p:cNvPicPr>
          <p:nvPr/>
        </p:nvPicPr>
        <p:blipFill>
          <a:blip r:embed="rId5"/>
          <a:stretch>
            <a:fillRect/>
          </a:stretch>
        </p:blipFill>
        <p:spPr>
          <a:xfrm>
            <a:off x="6622415" y="5354320"/>
            <a:ext cx="2375535" cy="837565"/>
          </a:xfrm>
          <a:prstGeom prst="rect">
            <a:avLst/>
          </a:prstGeom>
        </p:spPr>
      </p:pic>
      <p:sp>
        <p:nvSpPr>
          <p:cNvPr id="2" name="文本框 1"/>
          <p:cNvSpPr txBox="1"/>
          <p:nvPr/>
        </p:nvSpPr>
        <p:spPr>
          <a:xfrm>
            <a:off x="769620" y="652780"/>
            <a:ext cx="2221865" cy="645160"/>
          </a:xfrm>
          <a:prstGeom prst="rect">
            <a:avLst/>
          </a:prstGeom>
          <a:noFill/>
        </p:spPr>
        <p:txBody>
          <a:bodyPr wrap="square" rtlCol="0">
            <a:spAutoFit/>
            <a:scene3d>
              <a:camera prst="orthographicFront"/>
              <a:lightRig rig="threePt" dir="t"/>
            </a:scene3d>
          </a:bodyPr>
          <a:lstStyle/>
          <a:p>
            <a:r>
              <a:rPr lang="zh-CN" altLang="en-US" sz="3600">
                <a:solidFill>
                  <a:srgbClr val="FF0000"/>
                </a:solidFill>
                <a:effectLst>
                  <a:outerShdw blurRad="38100" dist="19050" dir="2700000" algn="tl" rotWithShape="0">
                    <a:schemeClr val="dk1">
                      <a:alpha val="40000"/>
                    </a:schemeClr>
                  </a:outerShdw>
                </a:effectLst>
              </a:rPr>
              <a:t>历史渊源</a:t>
            </a:r>
            <a:endParaRPr lang="zh-CN" altLang="en-US" sz="3600">
              <a:solidFill>
                <a:srgbClr val="FF0000"/>
              </a:solidFill>
              <a:effectLst>
                <a:outerShdw blurRad="38100" dist="19050" dir="2700000" algn="tl" rotWithShape="0">
                  <a:schemeClr val="dk1">
                    <a:alpha val="40000"/>
                  </a:schemeClr>
                </a:outerShdw>
              </a:effectLst>
            </a:endParaRPr>
          </a:p>
        </p:txBody>
      </p:sp>
      <p:cxnSp>
        <p:nvCxnSpPr>
          <p:cNvPr id="7" name="直接连接符 6"/>
          <p:cNvCxnSpPr/>
          <p:nvPr/>
        </p:nvCxnSpPr>
        <p:spPr>
          <a:xfrm>
            <a:off x="244475" y="1297940"/>
            <a:ext cx="4251325" cy="0"/>
          </a:xfrm>
          <a:prstGeom prst="line">
            <a:avLst/>
          </a:prstGeom>
        </p:spPr>
        <p:style>
          <a:lnRef idx="1">
            <a:schemeClr val="accent2"/>
          </a:lnRef>
          <a:fillRef idx="0">
            <a:schemeClr val="accent2"/>
          </a:fillRef>
          <a:effectRef idx="0">
            <a:schemeClr val="accent2"/>
          </a:effectRef>
          <a:fontRef idx="minor">
            <a:schemeClr val="tx1"/>
          </a:fontRef>
        </p:style>
      </p:cxnSp>
      <p:sp>
        <p:nvSpPr>
          <p:cNvPr id="3" name="文本框 2"/>
          <p:cNvSpPr txBox="1"/>
          <p:nvPr/>
        </p:nvSpPr>
        <p:spPr>
          <a:xfrm>
            <a:off x="2863850" y="929640"/>
            <a:ext cx="2540000" cy="368300"/>
          </a:xfrm>
          <a:prstGeom prst="rect">
            <a:avLst/>
          </a:prstGeom>
          <a:noFill/>
        </p:spPr>
        <p:txBody>
          <a:bodyPr wrap="square" rtlCol="0" anchor="t">
            <a:spAutoFit/>
          </a:bodyPr>
          <a:lstStyle/>
          <a:p>
            <a:r>
              <a:rPr lang="zh-CN" altLang="en-US">
                <a:solidFill>
                  <a:schemeClr val="bg1">
                    <a:lumMod val="50000"/>
                  </a:schemeClr>
                </a:solidFill>
              </a:rPr>
              <a:t>historical origin</a:t>
            </a:r>
            <a:endParaRPr lang="zh-CN" altLang="en-US">
              <a:solidFill>
                <a:schemeClr val="bg1">
                  <a:lumMod val="50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纵向"/>
          <p:cNvPicPr>
            <a:picLocks noChangeAspect="1"/>
          </p:cNvPicPr>
          <p:nvPr/>
        </p:nvPicPr>
        <p:blipFill>
          <a:blip r:embed="rId1"/>
          <a:srcRect l="37494" r="48531" b="88131"/>
          <a:stretch>
            <a:fillRect/>
          </a:stretch>
        </p:blipFill>
        <p:spPr>
          <a:xfrm>
            <a:off x="635" y="0"/>
            <a:ext cx="243840" cy="6883400"/>
          </a:xfrm>
          <a:prstGeom prst="rect">
            <a:avLst/>
          </a:prstGeom>
        </p:spPr>
      </p:pic>
      <p:pic>
        <p:nvPicPr>
          <p:cNvPr id="4" name="图片 3"/>
          <p:cNvPicPr>
            <a:picLocks noChangeAspect="1"/>
          </p:cNvPicPr>
          <p:nvPr/>
        </p:nvPicPr>
        <p:blipFill>
          <a:blip r:embed="rId2"/>
          <a:stretch>
            <a:fillRect/>
          </a:stretch>
        </p:blipFill>
        <p:spPr>
          <a:xfrm>
            <a:off x="244475" y="2972435"/>
            <a:ext cx="4210685" cy="2815590"/>
          </a:xfrm>
          <a:prstGeom prst="rect">
            <a:avLst/>
          </a:prstGeom>
        </p:spPr>
      </p:pic>
      <p:pic>
        <p:nvPicPr>
          <p:cNvPr id="5" name="图片 4"/>
          <p:cNvPicPr>
            <a:picLocks noChangeAspect="1"/>
          </p:cNvPicPr>
          <p:nvPr/>
        </p:nvPicPr>
        <p:blipFill>
          <a:blip r:embed="rId3"/>
          <a:stretch>
            <a:fillRect/>
          </a:stretch>
        </p:blipFill>
        <p:spPr>
          <a:xfrm>
            <a:off x="8152130" y="2971800"/>
            <a:ext cx="4033520" cy="2816225"/>
          </a:xfrm>
          <a:prstGeom prst="rect">
            <a:avLst/>
          </a:prstGeom>
        </p:spPr>
      </p:pic>
      <p:sp>
        <p:nvSpPr>
          <p:cNvPr id="8" name="文本框 7"/>
          <p:cNvSpPr txBox="1"/>
          <p:nvPr/>
        </p:nvSpPr>
        <p:spPr>
          <a:xfrm>
            <a:off x="4675505" y="2946400"/>
            <a:ext cx="3286125" cy="3046095"/>
          </a:xfrm>
          <a:prstGeom prst="rect">
            <a:avLst/>
          </a:prstGeom>
          <a:noFill/>
        </p:spPr>
        <p:txBody>
          <a:bodyPr wrap="square" rtlCol="0" anchor="t">
            <a:spAutoFit/>
          </a:bodyPr>
          <a:lstStyle/>
          <a:p>
            <a:r>
              <a:rPr lang="zh-CN" altLang="en-US" sz="2400">
                <a:solidFill>
                  <a:schemeClr val="bg1">
                    <a:lumMod val="50000"/>
                  </a:schemeClr>
                </a:solidFill>
              </a:rPr>
              <a:t>研究团队在公司经多年研究结论的基础上,结合酒类行业市场的发展现状,通过公司资深研究团队对市场各类大数据进行整理分析后反馈到新产品的研发上不断地精益求精。</a:t>
            </a:r>
            <a:endParaRPr lang="zh-CN" altLang="en-US" sz="2400">
              <a:solidFill>
                <a:schemeClr val="bg1">
                  <a:lumMod val="50000"/>
                </a:schemeClr>
              </a:solidFill>
            </a:endParaRPr>
          </a:p>
        </p:txBody>
      </p:sp>
      <p:sp>
        <p:nvSpPr>
          <p:cNvPr id="9" name="文本框 8"/>
          <p:cNvSpPr txBox="1"/>
          <p:nvPr/>
        </p:nvSpPr>
        <p:spPr>
          <a:xfrm>
            <a:off x="4739005" y="1438910"/>
            <a:ext cx="6959600" cy="829945"/>
          </a:xfrm>
          <a:prstGeom prst="rect">
            <a:avLst/>
          </a:prstGeom>
          <a:noFill/>
        </p:spPr>
        <p:txBody>
          <a:bodyPr wrap="square" rtlCol="0" anchor="t">
            <a:spAutoFit/>
          </a:bodyPr>
          <a:lstStyle/>
          <a:p>
            <a:r>
              <a:rPr lang="zh-CN" altLang="en-US" sz="2400" i="1">
                <a:solidFill>
                  <a:schemeClr val="tx1">
                    <a:lumMod val="50000"/>
                    <a:lumOff val="50000"/>
                  </a:schemeClr>
                </a:solidFill>
              </a:rPr>
              <a:t>专注、精益、创新。数十年如一日的专注；</a:t>
            </a:r>
            <a:endParaRPr lang="zh-CN" altLang="en-US" sz="2400" i="1">
              <a:solidFill>
                <a:schemeClr val="tx1">
                  <a:lumMod val="50000"/>
                  <a:lumOff val="50000"/>
                </a:schemeClr>
              </a:solidFill>
            </a:endParaRPr>
          </a:p>
          <a:p>
            <a:r>
              <a:rPr lang="zh-CN" altLang="en-US" sz="2400" i="1">
                <a:solidFill>
                  <a:schemeClr val="tx1">
                    <a:lumMod val="50000"/>
                    <a:lumOff val="50000"/>
                  </a:schemeClr>
                </a:solidFill>
              </a:rPr>
              <a:t>为追求最佳品质而精益；与时俱进的产品创新。</a:t>
            </a:r>
            <a:endParaRPr lang="zh-CN" altLang="en-US" sz="2400" i="1">
              <a:solidFill>
                <a:schemeClr val="tx1">
                  <a:lumMod val="50000"/>
                  <a:lumOff val="50000"/>
                </a:schemeClr>
              </a:solidFill>
            </a:endParaRPr>
          </a:p>
        </p:txBody>
      </p:sp>
      <p:sp>
        <p:nvSpPr>
          <p:cNvPr id="10" name="文本框 9"/>
          <p:cNvSpPr txBox="1"/>
          <p:nvPr/>
        </p:nvSpPr>
        <p:spPr>
          <a:xfrm>
            <a:off x="769620" y="652780"/>
            <a:ext cx="2221865" cy="645160"/>
          </a:xfrm>
          <a:prstGeom prst="rect">
            <a:avLst/>
          </a:prstGeom>
          <a:noFill/>
        </p:spPr>
        <p:txBody>
          <a:bodyPr wrap="square" rtlCol="0">
            <a:spAutoFit/>
            <a:scene3d>
              <a:camera prst="orthographicFront"/>
              <a:lightRig rig="threePt" dir="t"/>
            </a:scene3d>
          </a:bodyPr>
          <a:lstStyle/>
          <a:p>
            <a:r>
              <a:rPr lang="zh-CN" altLang="en-US" sz="3600">
                <a:solidFill>
                  <a:srgbClr val="FF0000"/>
                </a:solidFill>
                <a:effectLst>
                  <a:outerShdw blurRad="38100" dist="19050" dir="2700000" algn="tl" rotWithShape="0">
                    <a:schemeClr val="dk1">
                      <a:alpha val="40000"/>
                    </a:schemeClr>
                  </a:outerShdw>
                </a:effectLst>
              </a:rPr>
              <a:t>研发团队</a:t>
            </a:r>
            <a:endParaRPr lang="zh-CN" altLang="en-US" sz="3600">
              <a:solidFill>
                <a:srgbClr val="FF0000"/>
              </a:solidFill>
              <a:effectLst>
                <a:outerShdw blurRad="38100" dist="19050" dir="2700000" algn="tl" rotWithShape="0">
                  <a:schemeClr val="dk1">
                    <a:alpha val="40000"/>
                  </a:schemeClr>
                </a:outerShdw>
              </a:effectLst>
            </a:endParaRPr>
          </a:p>
        </p:txBody>
      </p:sp>
      <p:cxnSp>
        <p:nvCxnSpPr>
          <p:cNvPr id="11" name="直接连接符 10"/>
          <p:cNvCxnSpPr/>
          <p:nvPr/>
        </p:nvCxnSpPr>
        <p:spPr>
          <a:xfrm>
            <a:off x="244475" y="1297940"/>
            <a:ext cx="4289425" cy="0"/>
          </a:xfrm>
          <a:prstGeom prst="line">
            <a:avLst/>
          </a:prstGeom>
        </p:spPr>
        <p:style>
          <a:lnRef idx="1">
            <a:schemeClr val="accent2"/>
          </a:lnRef>
          <a:fillRef idx="0">
            <a:schemeClr val="accent2"/>
          </a:fillRef>
          <a:effectRef idx="0">
            <a:schemeClr val="accent2"/>
          </a:effectRef>
          <a:fontRef idx="minor">
            <a:schemeClr val="tx1"/>
          </a:fontRef>
        </p:style>
      </p:cxnSp>
      <p:sp>
        <p:nvSpPr>
          <p:cNvPr id="12" name="文本框 11"/>
          <p:cNvSpPr txBox="1"/>
          <p:nvPr/>
        </p:nvSpPr>
        <p:spPr>
          <a:xfrm>
            <a:off x="845820" y="1324610"/>
            <a:ext cx="2540000" cy="368300"/>
          </a:xfrm>
          <a:prstGeom prst="rect">
            <a:avLst/>
          </a:prstGeom>
          <a:noFill/>
        </p:spPr>
        <p:txBody>
          <a:bodyPr wrap="square" rtlCol="0" anchor="t">
            <a:spAutoFit/>
          </a:bodyPr>
          <a:lstStyle/>
          <a:p>
            <a:r>
              <a:rPr lang="zh-CN" altLang="en-US">
                <a:solidFill>
                  <a:schemeClr val="bg1">
                    <a:lumMod val="50000"/>
                  </a:schemeClr>
                </a:solidFill>
              </a:rPr>
              <a:t>R &amp; D team</a:t>
            </a:r>
            <a:endParaRPr lang="zh-CN" altLang="en-US">
              <a:solidFill>
                <a:schemeClr val="bg1">
                  <a:lumMod val="50000"/>
                </a:schemeClr>
              </a:solidFill>
            </a:endParaRPr>
          </a:p>
        </p:txBody>
      </p:sp>
      <p:pic>
        <p:nvPicPr>
          <p:cNvPr id="23" name="图片 22" descr="云1"/>
          <p:cNvPicPr>
            <a:picLocks noChangeAspect="1"/>
          </p:cNvPicPr>
          <p:nvPr/>
        </p:nvPicPr>
        <p:blipFill>
          <a:blip r:embed="rId4"/>
          <a:stretch>
            <a:fillRect/>
          </a:stretch>
        </p:blipFill>
        <p:spPr>
          <a:xfrm flipH="1">
            <a:off x="10542270" y="114300"/>
            <a:ext cx="1640205" cy="7245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src=http___img.lookvin.com_editor_201512_24_091235932.png&amp;refer=http___img.lookvin"/>
          <p:cNvPicPr>
            <a:picLocks noChangeAspect="1"/>
          </p:cNvPicPr>
          <p:nvPr/>
        </p:nvPicPr>
        <p:blipFill>
          <a:blip r:embed="rId1"/>
          <a:stretch>
            <a:fillRect/>
          </a:stretch>
        </p:blipFill>
        <p:spPr>
          <a:xfrm>
            <a:off x="2081530" y="3749675"/>
            <a:ext cx="6303645" cy="2860040"/>
          </a:xfrm>
          <a:prstGeom prst="rect">
            <a:avLst/>
          </a:prstGeom>
        </p:spPr>
      </p:pic>
      <p:pic>
        <p:nvPicPr>
          <p:cNvPr id="28" name="图片 27" descr="纵向"/>
          <p:cNvPicPr>
            <a:picLocks noChangeAspect="1"/>
          </p:cNvPicPr>
          <p:nvPr/>
        </p:nvPicPr>
        <p:blipFill>
          <a:blip r:embed="rId2"/>
          <a:srcRect l="37494" r="48531" b="88131"/>
          <a:stretch>
            <a:fillRect/>
          </a:stretch>
        </p:blipFill>
        <p:spPr>
          <a:xfrm>
            <a:off x="635" y="0"/>
            <a:ext cx="243840" cy="6883400"/>
          </a:xfrm>
          <a:prstGeom prst="rect">
            <a:avLst/>
          </a:prstGeom>
        </p:spPr>
      </p:pic>
      <p:sp>
        <p:nvSpPr>
          <p:cNvPr id="6" name="六角星 5"/>
          <p:cNvSpPr/>
          <p:nvPr/>
        </p:nvSpPr>
        <p:spPr>
          <a:xfrm>
            <a:off x="7300595" y="4679315"/>
            <a:ext cx="152400" cy="152400"/>
          </a:xfrm>
          <a:prstGeom prst="star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六角星 6"/>
          <p:cNvSpPr/>
          <p:nvPr/>
        </p:nvSpPr>
        <p:spPr>
          <a:xfrm>
            <a:off x="5837555" y="4664075"/>
            <a:ext cx="152400" cy="152400"/>
          </a:xfrm>
          <a:prstGeom prst="star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068320" y="3494405"/>
            <a:ext cx="3390900" cy="398780"/>
          </a:xfrm>
          <a:prstGeom prst="rect">
            <a:avLst/>
          </a:prstGeom>
          <a:noFill/>
        </p:spPr>
        <p:txBody>
          <a:bodyPr wrap="square" rtlCol="0">
            <a:spAutoFit/>
          </a:bodyPr>
          <a:lstStyle/>
          <a:p>
            <a:r>
              <a:rPr lang="zh-CN" altLang="en-US" sz="2000">
                <a:solidFill>
                  <a:srgbClr val="0249FE"/>
                </a:solidFill>
              </a:rPr>
              <a:t>世界名酒产地</a:t>
            </a:r>
            <a:r>
              <a:rPr lang="en-US" altLang="zh-CN" sz="2000">
                <a:solidFill>
                  <a:srgbClr val="0249FE"/>
                </a:solidFill>
              </a:rPr>
              <a:t>/</a:t>
            </a:r>
            <a:r>
              <a:rPr lang="zh-CN" altLang="en-US" sz="2000">
                <a:solidFill>
                  <a:srgbClr val="FF0000"/>
                </a:solidFill>
                <a:sym typeface="+mn-ea"/>
              </a:rPr>
              <a:t>法国</a:t>
            </a:r>
            <a:r>
              <a:rPr lang="zh-CN" altLang="en-US" sz="2000">
                <a:solidFill>
                  <a:srgbClr val="FF0000"/>
                </a:solidFill>
              </a:rPr>
              <a:t>波尔多 </a:t>
            </a:r>
            <a:endParaRPr lang="zh-CN" altLang="en-US" sz="2000">
              <a:solidFill>
                <a:srgbClr val="FF0000"/>
              </a:solidFill>
            </a:endParaRPr>
          </a:p>
        </p:txBody>
      </p:sp>
      <p:sp>
        <p:nvSpPr>
          <p:cNvPr id="9" name="文本框 8"/>
          <p:cNvSpPr txBox="1"/>
          <p:nvPr/>
        </p:nvSpPr>
        <p:spPr>
          <a:xfrm>
            <a:off x="7240270" y="3508375"/>
            <a:ext cx="3679190" cy="398780"/>
          </a:xfrm>
          <a:prstGeom prst="rect">
            <a:avLst/>
          </a:prstGeom>
          <a:noFill/>
        </p:spPr>
        <p:txBody>
          <a:bodyPr wrap="square" rtlCol="0">
            <a:spAutoFit/>
          </a:bodyPr>
          <a:lstStyle/>
          <a:p>
            <a:r>
              <a:rPr lang="zh-CN" altLang="en-US" sz="2000">
                <a:solidFill>
                  <a:srgbClr val="0249FE"/>
                </a:solidFill>
              </a:rPr>
              <a:t>生态区域</a:t>
            </a:r>
            <a:r>
              <a:rPr lang="en-US" altLang="zh-CN" sz="2000">
                <a:solidFill>
                  <a:srgbClr val="0249FE"/>
                </a:solidFill>
              </a:rPr>
              <a:t>/</a:t>
            </a:r>
            <a:r>
              <a:rPr lang="zh-CN" altLang="en-US" sz="2000">
                <a:solidFill>
                  <a:srgbClr val="FF0000"/>
                </a:solidFill>
              </a:rPr>
              <a:t>林海雪原 </a:t>
            </a:r>
            <a:r>
              <a:rPr lang="zh-CN" altLang="en-US" sz="2000">
                <a:solidFill>
                  <a:srgbClr val="FF0000"/>
                </a:solidFill>
                <a:sym typeface="+mn-ea"/>
              </a:rPr>
              <a:t>威虎山</a:t>
            </a:r>
            <a:endParaRPr lang="zh-CN" altLang="en-US" sz="2000">
              <a:solidFill>
                <a:srgbClr val="FF0000"/>
              </a:solidFill>
              <a:sym typeface="+mn-ea"/>
            </a:endParaRPr>
          </a:p>
        </p:txBody>
      </p:sp>
      <p:sp>
        <p:nvSpPr>
          <p:cNvPr id="10" name="文本框 9"/>
          <p:cNvSpPr txBox="1"/>
          <p:nvPr/>
        </p:nvSpPr>
        <p:spPr>
          <a:xfrm>
            <a:off x="8385175" y="4556125"/>
            <a:ext cx="2726690" cy="368300"/>
          </a:xfrm>
          <a:prstGeom prst="rect">
            <a:avLst/>
          </a:prstGeom>
          <a:noFill/>
          <a:ln w="12700" cmpd="sng">
            <a:solidFill>
              <a:srgbClr val="CC0000"/>
            </a:solidFill>
            <a:prstDash val="solid"/>
          </a:ln>
        </p:spPr>
        <p:txBody>
          <a:bodyPr wrap="square" rtlCol="0">
            <a:spAutoFit/>
          </a:bodyPr>
          <a:lstStyle/>
          <a:p>
            <a:r>
              <a:rPr lang="zh-CN" altLang="en-US">
                <a:solidFill>
                  <a:srgbClr val="0249FE"/>
                </a:solidFill>
              </a:rPr>
              <a:t>名酒黄金带</a:t>
            </a:r>
            <a:r>
              <a:rPr lang="en-US" altLang="zh-CN">
                <a:solidFill>
                  <a:srgbClr val="0249FE"/>
                </a:solidFill>
              </a:rPr>
              <a:t>-</a:t>
            </a:r>
            <a:r>
              <a:rPr lang="zh-CN" altLang="en-US">
                <a:solidFill>
                  <a:srgbClr val="FF0000"/>
                </a:solidFill>
                <a:sym typeface="+mn-ea"/>
              </a:rPr>
              <a:t>北纬</a:t>
            </a:r>
            <a:r>
              <a:rPr lang="en-US" altLang="zh-CN">
                <a:solidFill>
                  <a:srgbClr val="FF0000"/>
                </a:solidFill>
                <a:sym typeface="+mn-ea"/>
              </a:rPr>
              <a:t>45</a:t>
            </a:r>
            <a:r>
              <a:rPr lang="zh-CN" altLang="en-US">
                <a:solidFill>
                  <a:srgbClr val="FF0000"/>
                </a:solidFill>
                <a:sym typeface="+mn-ea"/>
              </a:rPr>
              <a:t>度 </a:t>
            </a:r>
            <a:endParaRPr lang="zh-CN" altLang="en-US">
              <a:solidFill>
                <a:srgbClr val="FF0000"/>
              </a:solidFill>
              <a:sym typeface="+mn-ea"/>
            </a:endParaRPr>
          </a:p>
        </p:txBody>
      </p:sp>
      <p:sp>
        <p:nvSpPr>
          <p:cNvPr id="12" name="文本框 11"/>
          <p:cNvSpPr txBox="1"/>
          <p:nvPr/>
        </p:nvSpPr>
        <p:spPr>
          <a:xfrm>
            <a:off x="4262120" y="1868170"/>
            <a:ext cx="4940300" cy="1198880"/>
          </a:xfrm>
          <a:prstGeom prst="rect">
            <a:avLst/>
          </a:prstGeom>
          <a:noFill/>
        </p:spPr>
        <p:txBody>
          <a:bodyPr wrap="square" rtlCol="0">
            <a:spAutoFit/>
          </a:bodyPr>
          <a:lstStyle/>
          <a:p>
            <a:pPr algn="ctr">
              <a:lnSpc>
                <a:spcPct val="150000"/>
              </a:lnSpc>
            </a:pPr>
            <a:r>
              <a:rPr lang="zh-CN" altLang="en-US" sz="2400"/>
              <a:t>与世界名酒产地同处一个纬度</a:t>
            </a:r>
            <a:endParaRPr lang="zh-CN" altLang="en-US" sz="2400"/>
          </a:p>
          <a:p>
            <a:pPr algn="ctr">
              <a:lnSpc>
                <a:spcPct val="150000"/>
              </a:lnSpc>
            </a:pPr>
            <a:r>
              <a:rPr lang="zh-CN" altLang="en-US" sz="2400"/>
              <a:t>得天独厚的酿酒资源优势</a:t>
            </a:r>
            <a:endParaRPr lang="zh-CN" altLang="en-US" sz="2400"/>
          </a:p>
        </p:txBody>
      </p:sp>
      <p:sp>
        <p:nvSpPr>
          <p:cNvPr id="13" name="文本框 12"/>
          <p:cNvSpPr txBox="1"/>
          <p:nvPr/>
        </p:nvSpPr>
        <p:spPr>
          <a:xfrm>
            <a:off x="4834890" y="198755"/>
            <a:ext cx="4385945" cy="1630045"/>
          </a:xfrm>
          <a:prstGeom prst="rect">
            <a:avLst/>
          </a:prstGeom>
          <a:noFill/>
          <a:ln w="12700" cmpd="sng">
            <a:noFill/>
            <a:prstDash val="solid"/>
          </a:ln>
        </p:spPr>
        <p:txBody>
          <a:bodyPr wrap="square" rtlCol="0">
            <a:spAutoFit/>
            <a:scene3d>
              <a:camera prst="orthographicFront"/>
              <a:lightRig rig="threePt" dir="t"/>
            </a:scene3d>
          </a:bodyPr>
          <a:lstStyle/>
          <a:p>
            <a:r>
              <a:rPr lang="zh-CN" altLang="en-US" sz="4800">
                <a:solidFill>
                  <a:schemeClr val="tx1"/>
                </a:solidFill>
                <a:effectLst>
                  <a:outerShdw blurRad="38100" dist="19050" dir="2700000" algn="tl" rotWithShape="0">
                    <a:schemeClr val="dk1">
                      <a:alpha val="40000"/>
                    </a:schemeClr>
                  </a:outerShdw>
                </a:effectLst>
                <a:sym typeface="+mn-ea"/>
              </a:rPr>
              <a:t>北纬 </a:t>
            </a:r>
            <a:r>
              <a:rPr lang="en-US" altLang="zh-CN" sz="10000">
                <a:solidFill>
                  <a:srgbClr val="FF0000"/>
                </a:solidFill>
                <a:effectLst>
                  <a:outerShdw blurRad="38100" dist="19050" dir="2700000" algn="tl" rotWithShape="0">
                    <a:schemeClr val="dk1">
                      <a:alpha val="40000"/>
                    </a:schemeClr>
                  </a:outerShdw>
                </a:effectLst>
                <a:sym typeface="+mn-ea"/>
              </a:rPr>
              <a:t>45</a:t>
            </a:r>
            <a:r>
              <a:rPr lang="zh-CN" altLang="en-US" sz="4800">
                <a:solidFill>
                  <a:schemeClr val="tx1"/>
                </a:solidFill>
                <a:effectLst>
                  <a:outerShdw blurRad="38100" dist="19050" dir="2700000" algn="tl" rotWithShape="0">
                    <a:schemeClr val="dk1">
                      <a:alpha val="40000"/>
                    </a:schemeClr>
                  </a:outerShdw>
                </a:effectLst>
                <a:sym typeface="+mn-ea"/>
              </a:rPr>
              <a:t>度</a:t>
            </a:r>
            <a:r>
              <a:rPr lang="zh-CN" altLang="en-US">
                <a:solidFill>
                  <a:schemeClr val="tx1"/>
                </a:solidFill>
                <a:effectLst>
                  <a:outerShdw blurRad="38100" dist="19050" dir="2700000" algn="tl" rotWithShape="0">
                    <a:schemeClr val="dk1">
                      <a:alpha val="40000"/>
                    </a:schemeClr>
                  </a:outerShdw>
                </a:effectLst>
                <a:sym typeface="+mn-ea"/>
              </a:rPr>
              <a:t> </a:t>
            </a:r>
            <a:endParaRPr lang="zh-CN" altLang="en-US">
              <a:solidFill>
                <a:schemeClr val="tx1"/>
              </a:solidFill>
              <a:effectLst>
                <a:outerShdw blurRad="38100" dist="19050" dir="2700000" algn="tl" rotWithShape="0">
                  <a:schemeClr val="dk1">
                    <a:alpha val="40000"/>
                  </a:schemeClr>
                </a:outerShdw>
              </a:effectLst>
              <a:sym typeface="+mn-ea"/>
            </a:endParaRPr>
          </a:p>
        </p:txBody>
      </p:sp>
      <p:cxnSp>
        <p:nvCxnSpPr>
          <p:cNvPr id="14" name="直接连接符 13"/>
          <p:cNvCxnSpPr/>
          <p:nvPr/>
        </p:nvCxnSpPr>
        <p:spPr>
          <a:xfrm>
            <a:off x="5920740" y="3953510"/>
            <a:ext cx="0" cy="621030"/>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直接连接符 15"/>
          <p:cNvCxnSpPr/>
          <p:nvPr/>
        </p:nvCxnSpPr>
        <p:spPr>
          <a:xfrm>
            <a:off x="7378700" y="3953510"/>
            <a:ext cx="0" cy="621030"/>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直接连接符 16"/>
          <p:cNvCxnSpPr/>
          <p:nvPr/>
        </p:nvCxnSpPr>
        <p:spPr>
          <a:xfrm>
            <a:off x="6403340" y="3603625"/>
            <a:ext cx="62039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直接连接符 17"/>
          <p:cNvCxnSpPr/>
          <p:nvPr/>
        </p:nvCxnSpPr>
        <p:spPr>
          <a:xfrm>
            <a:off x="6403340" y="3805555"/>
            <a:ext cx="620395" cy="0"/>
          </a:xfrm>
          <a:prstGeom prst="line">
            <a:avLst/>
          </a:prstGeom>
        </p:spPr>
        <p:style>
          <a:lnRef idx="1">
            <a:schemeClr val="accent2"/>
          </a:lnRef>
          <a:fillRef idx="0">
            <a:schemeClr val="accent2"/>
          </a:fillRef>
          <a:effectRef idx="0">
            <a:schemeClr val="accent2"/>
          </a:effectRef>
          <a:fontRef idx="minor">
            <a:schemeClr val="tx1"/>
          </a:fontRef>
        </p:style>
      </p:cxnSp>
      <p:sp>
        <p:nvSpPr>
          <p:cNvPr id="2" name="文本框 1"/>
          <p:cNvSpPr txBox="1"/>
          <p:nvPr/>
        </p:nvSpPr>
        <p:spPr>
          <a:xfrm>
            <a:off x="769620" y="652780"/>
            <a:ext cx="3136265" cy="645160"/>
          </a:xfrm>
          <a:prstGeom prst="rect">
            <a:avLst/>
          </a:prstGeom>
          <a:noFill/>
        </p:spPr>
        <p:txBody>
          <a:bodyPr wrap="square" rtlCol="0">
            <a:spAutoFit/>
            <a:scene3d>
              <a:camera prst="orthographicFront"/>
              <a:lightRig rig="threePt" dir="t"/>
            </a:scene3d>
          </a:bodyPr>
          <a:lstStyle/>
          <a:p>
            <a:r>
              <a:rPr lang="zh-CN" altLang="en-US" sz="3600">
                <a:solidFill>
                  <a:srgbClr val="FF0000"/>
                </a:solidFill>
                <a:effectLst>
                  <a:outerShdw blurRad="38100" dist="19050" dir="2700000" algn="tl" rotWithShape="0">
                    <a:schemeClr val="dk1">
                      <a:alpha val="40000"/>
                    </a:schemeClr>
                  </a:outerShdw>
                </a:effectLst>
              </a:rPr>
              <a:t>资 源 优 势</a:t>
            </a:r>
            <a:endParaRPr lang="zh-CN" altLang="en-US" sz="3600">
              <a:solidFill>
                <a:srgbClr val="FF0000"/>
              </a:solidFill>
              <a:effectLst>
                <a:outerShdw blurRad="38100" dist="19050" dir="2700000" algn="tl" rotWithShape="0">
                  <a:schemeClr val="dk1">
                    <a:alpha val="40000"/>
                  </a:schemeClr>
                </a:outerShdw>
              </a:effectLst>
            </a:endParaRPr>
          </a:p>
        </p:txBody>
      </p:sp>
      <p:cxnSp>
        <p:nvCxnSpPr>
          <p:cNvPr id="3" name="直接连接符 2"/>
          <p:cNvCxnSpPr/>
          <p:nvPr/>
        </p:nvCxnSpPr>
        <p:spPr>
          <a:xfrm>
            <a:off x="244475" y="1297940"/>
            <a:ext cx="4494530" cy="0"/>
          </a:xfrm>
          <a:prstGeom prst="line">
            <a:avLst/>
          </a:prstGeom>
        </p:spPr>
        <p:style>
          <a:lnRef idx="1">
            <a:schemeClr val="accent2"/>
          </a:lnRef>
          <a:fillRef idx="0">
            <a:schemeClr val="accent2"/>
          </a:fillRef>
          <a:effectRef idx="0">
            <a:schemeClr val="accent2"/>
          </a:effectRef>
          <a:fontRef idx="minor">
            <a:schemeClr val="tx1"/>
          </a:fontRef>
        </p:style>
      </p:cxnSp>
      <p:pic>
        <p:nvPicPr>
          <p:cNvPr id="15" name="图片 14" descr="云1"/>
          <p:cNvPicPr>
            <a:picLocks noChangeAspect="1"/>
          </p:cNvPicPr>
          <p:nvPr/>
        </p:nvPicPr>
        <p:blipFill>
          <a:blip r:embed="rId3"/>
          <a:stretch>
            <a:fillRect/>
          </a:stretch>
        </p:blipFill>
        <p:spPr>
          <a:xfrm>
            <a:off x="9998710" y="5681980"/>
            <a:ext cx="1940560" cy="724535"/>
          </a:xfrm>
          <a:prstGeom prst="rect">
            <a:avLst/>
          </a:prstGeom>
        </p:spPr>
      </p:pic>
      <p:pic>
        <p:nvPicPr>
          <p:cNvPr id="19" name="图片 18" descr="云1"/>
          <p:cNvPicPr>
            <a:picLocks noChangeAspect="1"/>
          </p:cNvPicPr>
          <p:nvPr/>
        </p:nvPicPr>
        <p:blipFill>
          <a:blip r:embed="rId3"/>
          <a:stretch>
            <a:fillRect/>
          </a:stretch>
        </p:blipFill>
        <p:spPr>
          <a:xfrm>
            <a:off x="390525" y="5551170"/>
            <a:ext cx="1940560" cy="724535"/>
          </a:xfrm>
          <a:prstGeom prst="rect">
            <a:avLst/>
          </a:prstGeom>
        </p:spPr>
      </p:pic>
      <p:sp>
        <p:nvSpPr>
          <p:cNvPr id="20" name="文本框 19"/>
          <p:cNvSpPr txBox="1"/>
          <p:nvPr/>
        </p:nvSpPr>
        <p:spPr>
          <a:xfrm>
            <a:off x="826770" y="1297940"/>
            <a:ext cx="2540000" cy="368300"/>
          </a:xfrm>
          <a:prstGeom prst="rect">
            <a:avLst/>
          </a:prstGeom>
          <a:noFill/>
        </p:spPr>
        <p:txBody>
          <a:bodyPr wrap="square" rtlCol="0" anchor="t">
            <a:spAutoFit/>
          </a:bodyPr>
          <a:lstStyle/>
          <a:p>
            <a:r>
              <a:rPr lang="zh-CN" altLang="en-US">
                <a:solidFill>
                  <a:schemeClr val="bg1">
                    <a:lumMod val="50000"/>
                  </a:schemeClr>
                </a:solidFill>
              </a:rPr>
              <a:t>Resource advantage</a:t>
            </a:r>
            <a:endParaRPr lang="zh-CN" altLang="en-US">
              <a:solidFill>
                <a:schemeClr val="bg1">
                  <a:lumMod val="50000"/>
                </a:schemeClr>
              </a:solidFill>
            </a:endParaRPr>
          </a:p>
        </p:txBody>
      </p:sp>
      <p:pic>
        <p:nvPicPr>
          <p:cNvPr id="23" name="图片 22" descr="云1"/>
          <p:cNvPicPr>
            <a:picLocks noChangeAspect="1"/>
          </p:cNvPicPr>
          <p:nvPr/>
        </p:nvPicPr>
        <p:blipFill>
          <a:blip r:embed="rId3"/>
          <a:stretch>
            <a:fillRect/>
          </a:stretch>
        </p:blipFill>
        <p:spPr>
          <a:xfrm flipH="1">
            <a:off x="10478770" y="406400"/>
            <a:ext cx="1640205" cy="72453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纵向"/>
          <p:cNvPicPr>
            <a:picLocks noChangeAspect="1"/>
          </p:cNvPicPr>
          <p:nvPr/>
        </p:nvPicPr>
        <p:blipFill>
          <a:blip r:embed="rId1"/>
          <a:srcRect l="37494" r="48531" b="88131"/>
          <a:stretch>
            <a:fillRect/>
          </a:stretch>
        </p:blipFill>
        <p:spPr>
          <a:xfrm>
            <a:off x="635" y="0"/>
            <a:ext cx="243840" cy="6883400"/>
          </a:xfrm>
          <a:prstGeom prst="rect">
            <a:avLst/>
          </a:prstGeom>
        </p:spPr>
      </p:pic>
      <p:sp>
        <p:nvSpPr>
          <p:cNvPr id="6" name="文本框 5"/>
          <p:cNvSpPr txBox="1"/>
          <p:nvPr/>
        </p:nvSpPr>
        <p:spPr>
          <a:xfrm>
            <a:off x="1522730" y="4559935"/>
            <a:ext cx="9384030" cy="1783715"/>
          </a:xfrm>
          <a:prstGeom prst="rect">
            <a:avLst/>
          </a:prstGeom>
          <a:noFill/>
        </p:spPr>
        <p:txBody>
          <a:bodyPr wrap="square" rtlCol="0" anchor="t">
            <a:spAutoFit/>
          </a:bodyPr>
          <a:lstStyle/>
          <a:p>
            <a:r>
              <a:rPr lang="zh-CN" altLang="en-US" sz="2200"/>
              <a:t>“李白斗酒诗百篇”、“五花马、千金裘、呼儿将出换美酒”，酒在中国的历史文化中可以称得上独树一帜。海林酿酒文化源远流长。早在唐代，繁荣的渤海国就已出现十几处小酒坊，女真人酿制“米尔酒”用来贡奉朝廷。到清朝末期，随着中东铁路的修建，１９００年，俄罗斯人马列克在海林市横道河子镇建成了酒庄</a:t>
            </a:r>
            <a:r>
              <a:rPr lang="zh-CN" altLang="en-US" sz="2200">
                <a:sym typeface="+mn-ea"/>
              </a:rPr>
              <a:t>。</a:t>
            </a:r>
            <a:endParaRPr lang="en-US" altLang="zh-CN" sz="2200"/>
          </a:p>
        </p:txBody>
      </p:sp>
      <p:sp>
        <p:nvSpPr>
          <p:cNvPr id="2" name="文本框 1"/>
          <p:cNvSpPr txBox="1"/>
          <p:nvPr/>
        </p:nvSpPr>
        <p:spPr>
          <a:xfrm>
            <a:off x="769620" y="652780"/>
            <a:ext cx="2221865" cy="645160"/>
          </a:xfrm>
          <a:prstGeom prst="rect">
            <a:avLst/>
          </a:prstGeom>
          <a:noFill/>
        </p:spPr>
        <p:txBody>
          <a:bodyPr wrap="square" rtlCol="0">
            <a:spAutoFit/>
            <a:scene3d>
              <a:camera prst="orthographicFront"/>
              <a:lightRig rig="threePt" dir="t"/>
            </a:scene3d>
          </a:bodyPr>
          <a:lstStyle/>
          <a:p>
            <a:r>
              <a:rPr lang="zh-CN" altLang="en-US" sz="3600">
                <a:solidFill>
                  <a:srgbClr val="FF0000"/>
                </a:solidFill>
                <a:effectLst>
                  <a:outerShdw blurRad="38100" dist="19050" dir="2700000" algn="tl" rotWithShape="0">
                    <a:schemeClr val="dk1">
                      <a:alpha val="40000"/>
                    </a:schemeClr>
                  </a:outerShdw>
                </a:effectLst>
              </a:rPr>
              <a:t>品牌布局</a:t>
            </a:r>
            <a:endParaRPr lang="zh-CN" altLang="en-US" sz="3600">
              <a:solidFill>
                <a:srgbClr val="FF0000"/>
              </a:solidFill>
              <a:effectLst>
                <a:outerShdw blurRad="38100" dist="19050" dir="2700000" algn="tl" rotWithShape="0">
                  <a:schemeClr val="dk1">
                    <a:alpha val="40000"/>
                  </a:schemeClr>
                </a:outerShdw>
              </a:effectLst>
            </a:endParaRPr>
          </a:p>
        </p:txBody>
      </p:sp>
      <p:cxnSp>
        <p:nvCxnSpPr>
          <p:cNvPr id="3" name="直接连接符 2"/>
          <p:cNvCxnSpPr/>
          <p:nvPr/>
        </p:nvCxnSpPr>
        <p:spPr>
          <a:xfrm>
            <a:off x="244475" y="1297940"/>
            <a:ext cx="4494530" cy="0"/>
          </a:xfrm>
          <a:prstGeom prst="line">
            <a:avLst/>
          </a:prstGeom>
        </p:spPr>
        <p:style>
          <a:lnRef idx="1">
            <a:schemeClr val="accent2"/>
          </a:lnRef>
          <a:fillRef idx="0">
            <a:schemeClr val="accent2"/>
          </a:fillRef>
          <a:effectRef idx="0">
            <a:schemeClr val="accent2"/>
          </a:effectRef>
          <a:fontRef idx="minor">
            <a:schemeClr val="tx1"/>
          </a:fontRef>
        </p:style>
      </p:cxnSp>
      <p:sp>
        <p:nvSpPr>
          <p:cNvPr id="4" name="文本框 3"/>
          <p:cNvSpPr txBox="1"/>
          <p:nvPr/>
        </p:nvSpPr>
        <p:spPr>
          <a:xfrm>
            <a:off x="825500" y="1297940"/>
            <a:ext cx="2540000" cy="368300"/>
          </a:xfrm>
          <a:prstGeom prst="rect">
            <a:avLst/>
          </a:prstGeom>
          <a:noFill/>
        </p:spPr>
        <p:txBody>
          <a:bodyPr wrap="square" rtlCol="0" anchor="t">
            <a:spAutoFit/>
          </a:bodyPr>
          <a:lstStyle/>
          <a:p>
            <a:r>
              <a:rPr lang="zh-CN" altLang="en-US">
                <a:solidFill>
                  <a:schemeClr val="bg1">
                    <a:lumMod val="50000"/>
                  </a:schemeClr>
                </a:solidFill>
              </a:rPr>
              <a:t>Brand layout</a:t>
            </a:r>
            <a:endParaRPr lang="zh-CN" altLang="en-US">
              <a:solidFill>
                <a:schemeClr val="bg1">
                  <a:lumMod val="50000"/>
                </a:schemeClr>
              </a:solidFill>
            </a:endParaRPr>
          </a:p>
        </p:txBody>
      </p:sp>
      <p:pic>
        <p:nvPicPr>
          <p:cNvPr id="23" name="图片 22" descr="云1"/>
          <p:cNvPicPr>
            <a:picLocks noChangeAspect="1"/>
          </p:cNvPicPr>
          <p:nvPr/>
        </p:nvPicPr>
        <p:blipFill>
          <a:blip r:embed="rId2"/>
          <a:stretch>
            <a:fillRect/>
          </a:stretch>
        </p:blipFill>
        <p:spPr>
          <a:xfrm flipH="1">
            <a:off x="10542270" y="114300"/>
            <a:ext cx="1640205" cy="724535"/>
          </a:xfrm>
          <a:prstGeom prst="rect">
            <a:avLst/>
          </a:prstGeom>
        </p:spPr>
      </p:pic>
      <p:pic>
        <p:nvPicPr>
          <p:cNvPr id="7" name="图片 6" descr="所有2"/>
          <p:cNvPicPr>
            <a:picLocks noChangeAspect="1"/>
          </p:cNvPicPr>
          <p:nvPr/>
        </p:nvPicPr>
        <p:blipFill>
          <a:blip r:embed="rId3"/>
          <a:srcRect l="11742" r="14141" b="2248"/>
          <a:stretch>
            <a:fillRect/>
          </a:stretch>
        </p:blipFill>
        <p:spPr>
          <a:xfrm>
            <a:off x="1054100" y="2038985"/>
            <a:ext cx="9683115" cy="220853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44"/>
          <p:cNvPicPr>
            <a:picLocks noChangeAspect="1"/>
          </p:cNvPicPr>
          <p:nvPr/>
        </p:nvPicPr>
        <p:blipFill>
          <a:blip r:embed="rId1" cstate="print"/>
          <a:stretch>
            <a:fillRect/>
          </a:stretch>
        </p:blipFill>
        <p:spPr>
          <a:xfrm>
            <a:off x="8662670" y="4313555"/>
            <a:ext cx="2708275" cy="1806575"/>
          </a:xfrm>
          <a:prstGeom prst="rect">
            <a:avLst/>
          </a:prstGeom>
        </p:spPr>
      </p:pic>
      <p:pic>
        <p:nvPicPr>
          <p:cNvPr id="9" name="图片 8" descr="66"/>
          <p:cNvPicPr>
            <a:picLocks noChangeAspect="1"/>
          </p:cNvPicPr>
          <p:nvPr/>
        </p:nvPicPr>
        <p:blipFill>
          <a:blip r:embed="rId2" cstate="print"/>
          <a:srcRect l="10538" t="3040" r="18847" b="11854"/>
          <a:stretch>
            <a:fillRect/>
          </a:stretch>
        </p:blipFill>
        <p:spPr>
          <a:xfrm rot="16200000">
            <a:off x="8499475" y="1003935"/>
            <a:ext cx="3034030" cy="2708910"/>
          </a:xfrm>
          <a:prstGeom prst="rect">
            <a:avLst/>
          </a:prstGeom>
        </p:spPr>
      </p:pic>
      <p:pic>
        <p:nvPicPr>
          <p:cNvPr id="16" name="图片 15" descr="所有"/>
          <p:cNvPicPr>
            <a:picLocks noChangeAspect="1"/>
          </p:cNvPicPr>
          <p:nvPr/>
        </p:nvPicPr>
        <p:blipFill>
          <a:blip r:embed="rId3"/>
          <a:srcRect l="57723" t="60420" r="28259" b="3064"/>
          <a:stretch>
            <a:fillRect/>
          </a:stretch>
        </p:blipFill>
        <p:spPr>
          <a:xfrm>
            <a:off x="1238250" y="2832100"/>
            <a:ext cx="2648585" cy="1193800"/>
          </a:xfrm>
          <a:prstGeom prst="rect">
            <a:avLst/>
          </a:prstGeom>
        </p:spPr>
      </p:pic>
      <p:pic>
        <p:nvPicPr>
          <p:cNvPr id="28" name="图片 27" descr="纵向"/>
          <p:cNvPicPr>
            <a:picLocks noChangeAspect="1"/>
          </p:cNvPicPr>
          <p:nvPr/>
        </p:nvPicPr>
        <p:blipFill>
          <a:blip r:embed="rId4"/>
          <a:srcRect l="37494" r="48531" b="88131"/>
          <a:stretch>
            <a:fillRect/>
          </a:stretch>
        </p:blipFill>
        <p:spPr>
          <a:xfrm>
            <a:off x="635" y="0"/>
            <a:ext cx="243840" cy="6883400"/>
          </a:xfrm>
          <a:prstGeom prst="rect">
            <a:avLst/>
          </a:prstGeom>
        </p:spPr>
      </p:pic>
      <p:pic>
        <p:nvPicPr>
          <p:cNvPr id="21" name="图片 20" descr="云1"/>
          <p:cNvPicPr>
            <a:picLocks noChangeAspect="1"/>
          </p:cNvPicPr>
          <p:nvPr/>
        </p:nvPicPr>
        <p:blipFill>
          <a:blip r:embed="rId5"/>
          <a:stretch>
            <a:fillRect/>
          </a:stretch>
        </p:blipFill>
        <p:spPr>
          <a:xfrm>
            <a:off x="333375" y="2107565"/>
            <a:ext cx="1940560" cy="724535"/>
          </a:xfrm>
          <a:prstGeom prst="rect">
            <a:avLst/>
          </a:prstGeom>
        </p:spPr>
      </p:pic>
      <p:pic>
        <p:nvPicPr>
          <p:cNvPr id="22" name="图片 21" descr="云2"/>
          <p:cNvPicPr>
            <a:picLocks noChangeAspect="1"/>
          </p:cNvPicPr>
          <p:nvPr/>
        </p:nvPicPr>
        <p:blipFill>
          <a:blip r:embed="rId6"/>
          <a:stretch>
            <a:fillRect/>
          </a:stretch>
        </p:blipFill>
        <p:spPr>
          <a:xfrm>
            <a:off x="1991360" y="4243705"/>
            <a:ext cx="2375535" cy="837565"/>
          </a:xfrm>
          <a:prstGeom prst="rect">
            <a:avLst/>
          </a:prstGeom>
        </p:spPr>
      </p:pic>
      <p:pic>
        <p:nvPicPr>
          <p:cNvPr id="23" name="图片 22" descr="云1"/>
          <p:cNvPicPr>
            <a:picLocks noChangeAspect="1"/>
          </p:cNvPicPr>
          <p:nvPr/>
        </p:nvPicPr>
        <p:blipFill>
          <a:blip r:embed="rId5"/>
          <a:stretch>
            <a:fillRect/>
          </a:stretch>
        </p:blipFill>
        <p:spPr>
          <a:xfrm flipH="1">
            <a:off x="10542270" y="114300"/>
            <a:ext cx="1640205" cy="724535"/>
          </a:xfrm>
          <a:prstGeom prst="rect">
            <a:avLst/>
          </a:prstGeom>
        </p:spPr>
      </p:pic>
      <p:pic>
        <p:nvPicPr>
          <p:cNvPr id="1028" name="Picture 4" descr="F:\素材库共享\中兴\酒\000000.jpg"/>
          <p:cNvPicPr>
            <a:picLocks noChangeAspect="1" noChangeArrowheads="1"/>
          </p:cNvPicPr>
          <p:nvPr/>
        </p:nvPicPr>
        <p:blipFill>
          <a:blip r:embed="rId7"/>
          <a:srcRect b="6798"/>
          <a:stretch>
            <a:fillRect/>
          </a:stretch>
        </p:blipFill>
        <p:spPr bwMode="auto">
          <a:xfrm>
            <a:off x="4398010" y="294640"/>
            <a:ext cx="3899535" cy="5981065"/>
          </a:xfrm>
          <a:prstGeom prst="rect">
            <a:avLst/>
          </a:prstGeom>
          <a:noFill/>
        </p:spPr>
      </p:pic>
      <p:sp>
        <p:nvSpPr>
          <p:cNvPr id="25" name="文本框 24"/>
          <p:cNvSpPr txBox="1"/>
          <p:nvPr/>
        </p:nvSpPr>
        <p:spPr>
          <a:xfrm>
            <a:off x="8698865" y="6165850"/>
            <a:ext cx="3009265" cy="306705"/>
          </a:xfrm>
          <a:prstGeom prst="rect">
            <a:avLst/>
          </a:prstGeom>
          <a:noFill/>
        </p:spPr>
        <p:txBody>
          <a:bodyPr wrap="square" rtlCol="0" anchor="t">
            <a:spAutoFit/>
          </a:bodyPr>
          <a:p>
            <a:r>
              <a:rPr lang="zh-CN" altLang="en-US" sz="1400">
                <a:latin typeface="+mn-ea"/>
              </a:rPr>
              <a:t>洞藏 清香型 </a:t>
            </a:r>
            <a:r>
              <a:rPr lang="en-US" altLang="zh-CN" sz="1400">
                <a:latin typeface="+mn-ea"/>
              </a:rPr>
              <a:t>50%vol</a:t>
            </a:r>
            <a:r>
              <a:rPr lang="zh-CN" altLang="en-US" sz="1400">
                <a:latin typeface="+mn-ea"/>
              </a:rPr>
              <a:t>，</a:t>
            </a:r>
            <a:r>
              <a:rPr lang="en-US" altLang="zh-CN" sz="1400">
                <a:latin typeface="+mn-ea"/>
              </a:rPr>
              <a:t>500ml</a:t>
            </a:r>
            <a:r>
              <a:rPr lang="zh-CN" altLang="en-US" sz="1400">
                <a:latin typeface="+mn-ea"/>
              </a:rPr>
              <a:t> </a:t>
            </a:r>
            <a:r>
              <a:rPr lang="en-US" altLang="zh-CN" sz="1400">
                <a:latin typeface="+mn-ea"/>
              </a:rPr>
              <a:t> </a:t>
            </a:r>
            <a:endParaRPr lang="en-US" altLang="zh-CN" sz="1400">
              <a:latin typeface="+mn-ea"/>
            </a:endParaRPr>
          </a:p>
        </p:txBody>
      </p:sp>
      <p:sp>
        <p:nvSpPr>
          <p:cNvPr id="2" name="文本框 1"/>
          <p:cNvSpPr txBox="1"/>
          <p:nvPr/>
        </p:nvSpPr>
        <p:spPr>
          <a:xfrm>
            <a:off x="8698865" y="3912870"/>
            <a:ext cx="3009265" cy="306705"/>
          </a:xfrm>
          <a:prstGeom prst="rect">
            <a:avLst/>
          </a:prstGeom>
          <a:noFill/>
        </p:spPr>
        <p:txBody>
          <a:bodyPr wrap="square" rtlCol="0" anchor="t">
            <a:spAutoFit/>
          </a:bodyPr>
          <a:p>
            <a:r>
              <a:rPr lang="zh-CN" altLang="en-US" sz="1400">
                <a:latin typeface="+mn-ea"/>
              </a:rPr>
              <a:t>典藏 浓香型 </a:t>
            </a:r>
            <a:r>
              <a:rPr lang="en-US" altLang="zh-CN" sz="1400">
                <a:latin typeface="+mn-ea"/>
              </a:rPr>
              <a:t>52%vol</a:t>
            </a:r>
            <a:r>
              <a:rPr lang="zh-CN" altLang="en-US" sz="1400">
                <a:latin typeface="+mn-ea"/>
              </a:rPr>
              <a:t>，</a:t>
            </a:r>
            <a:r>
              <a:rPr lang="en-US" altLang="zh-CN" sz="1400">
                <a:latin typeface="+mn-ea"/>
              </a:rPr>
              <a:t>2500ml</a:t>
            </a:r>
            <a:r>
              <a:rPr lang="zh-CN" altLang="en-US" sz="1400">
                <a:latin typeface="+mn-ea"/>
              </a:rPr>
              <a:t> </a:t>
            </a:r>
            <a:r>
              <a:rPr lang="en-US" altLang="zh-CN" sz="1400">
                <a:latin typeface="+mn-ea"/>
              </a:rPr>
              <a:t> </a:t>
            </a:r>
            <a:endParaRPr lang="en-US" altLang="zh-CN" sz="1400">
              <a:latin typeface="+mn-ea"/>
            </a:endParaRPr>
          </a:p>
        </p:txBody>
      </p:sp>
      <p:sp>
        <p:nvSpPr>
          <p:cNvPr id="5" name="文本框 4"/>
          <p:cNvSpPr txBox="1"/>
          <p:nvPr/>
        </p:nvSpPr>
        <p:spPr>
          <a:xfrm>
            <a:off x="4843145" y="6120130"/>
            <a:ext cx="3009265" cy="306705"/>
          </a:xfrm>
          <a:prstGeom prst="rect">
            <a:avLst/>
          </a:prstGeom>
          <a:noFill/>
        </p:spPr>
        <p:txBody>
          <a:bodyPr wrap="square" rtlCol="0" anchor="t">
            <a:spAutoFit/>
          </a:bodyPr>
          <a:p>
            <a:r>
              <a:rPr lang="zh-CN" altLang="en-US" sz="1400">
                <a:latin typeface="+mn-ea"/>
              </a:rPr>
              <a:t>典藏 浓香型 </a:t>
            </a:r>
            <a:r>
              <a:rPr lang="en-US" altLang="zh-CN" sz="1400">
                <a:latin typeface="+mn-ea"/>
              </a:rPr>
              <a:t>52%vol</a:t>
            </a:r>
            <a:r>
              <a:rPr lang="zh-CN" altLang="en-US" sz="1400">
                <a:latin typeface="+mn-ea"/>
              </a:rPr>
              <a:t>，</a:t>
            </a:r>
            <a:r>
              <a:rPr lang="en-US" altLang="zh-CN" sz="1400">
                <a:latin typeface="+mn-ea"/>
              </a:rPr>
              <a:t>5000ml</a:t>
            </a:r>
            <a:r>
              <a:rPr lang="zh-CN" altLang="en-US" sz="1400">
                <a:latin typeface="+mn-ea"/>
              </a:rPr>
              <a:t> </a:t>
            </a:r>
            <a:r>
              <a:rPr lang="en-US" altLang="zh-CN" sz="1400">
                <a:latin typeface="+mn-ea"/>
              </a:rPr>
              <a:t> </a:t>
            </a:r>
            <a:endParaRPr lang="en-US" altLang="zh-CN" sz="1400">
              <a:latin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金雪原"/>
          <p:cNvPicPr>
            <a:picLocks noChangeAspect="1"/>
          </p:cNvPicPr>
          <p:nvPr/>
        </p:nvPicPr>
        <p:blipFill>
          <a:blip r:embed="rId1" cstate="print"/>
          <a:stretch>
            <a:fillRect/>
          </a:stretch>
        </p:blipFill>
        <p:spPr>
          <a:xfrm>
            <a:off x="9706610" y="3550285"/>
            <a:ext cx="2116455" cy="2679700"/>
          </a:xfrm>
          <a:prstGeom prst="rect">
            <a:avLst/>
          </a:prstGeom>
        </p:spPr>
      </p:pic>
      <p:pic>
        <p:nvPicPr>
          <p:cNvPr id="5" name="图片 4" descr="老雪原喜酒"/>
          <p:cNvPicPr>
            <a:picLocks noChangeAspect="1"/>
          </p:cNvPicPr>
          <p:nvPr/>
        </p:nvPicPr>
        <p:blipFill>
          <a:blip r:embed="rId2" cstate="print"/>
          <a:stretch>
            <a:fillRect/>
          </a:stretch>
        </p:blipFill>
        <p:spPr>
          <a:xfrm>
            <a:off x="7365365" y="3548380"/>
            <a:ext cx="2116455" cy="2681605"/>
          </a:xfrm>
          <a:prstGeom prst="rect">
            <a:avLst/>
          </a:prstGeom>
        </p:spPr>
      </p:pic>
      <p:pic>
        <p:nvPicPr>
          <p:cNvPr id="6" name="图片 5" descr="心醉头清250ml"/>
          <p:cNvPicPr>
            <a:picLocks noChangeAspect="1"/>
          </p:cNvPicPr>
          <p:nvPr/>
        </p:nvPicPr>
        <p:blipFill>
          <a:blip r:embed="rId3" cstate="print"/>
          <a:stretch>
            <a:fillRect/>
          </a:stretch>
        </p:blipFill>
        <p:spPr>
          <a:xfrm>
            <a:off x="5076190" y="3548380"/>
            <a:ext cx="2115185" cy="2680970"/>
          </a:xfrm>
          <a:prstGeom prst="rect">
            <a:avLst/>
          </a:prstGeom>
        </p:spPr>
      </p:pic>
      <p:pic>
        <p:nvPicPr>
          <p:cNvPr id="7" name="图片 6" descr="心醉头清500ml"/>
          <p:cNvPicPr>
            <a:picLocks noChangeAspect="1"/>
          </p:cNvPicPr>
          <p:nvPr/>
        </p:nvPicPr>
        <p:blipFill>
          <a:blip r:embed="rId4" cstate="print"/>
          <a:stretch>
            <a:fillRect/>
          </a:stretch>
        </p:blipFill>
        <p:spPr>
          <a:xfrm>
            <a:off x="495935" y="3549015"/>
            <a:ext cx="2072005" cy="2680970"/>
          </a:xfrm>
          <a:prstGeom prst="rect">
            <a:avLst/>
          </a:prstGeom>
        </p:spPr>
      </p:pic>
      <p:pic>
        <p:nvPicPr>
          <p:cNvPr id="8" name="图片 7" descr="雪原成功方瓶"/>
          <p:cNvPicPr>
            <a:picLocks noChangeAspect="1"/>
          </p:cNvPicPr>
          <p:nvPr/>
        </p:nvPicPr>
        <p:blipFill>
          <a:blip r:embed="rId5" cstate="print"/>
          <a:stretch>
            <a:fillRect/>
          </a:stretch>
        </p:blipFill>
        <p:spPr>
          <a:xfrm>
            <a:off x="9689465" y="393065"/>
            <a:ext cx="2132965" cy="2644140"/>
          </a:xfrm>
          <a:prstGeom prst="rect">
            <a:avLst/>
          </a:prstGeom>
        </p:spPr>
      </p:pic>
      <p:pic>
        <p:nvPicPr>
          <p:cNvPr id="9" name="图片 8" descr="雪原方瓶"/>
          <p:cNvPicPr>
            <a:picLocks noChangeAspect="1"/>
          </p:cNvPicPr>
          <p:nvPr/>
        </p:nvPicPr>
        <p:blipFill>
          <a:blip r:embed="rId6" cstate="print"/>
          <a:stretch>
            <a:fillRect/>
          </a:stretch>
        </p:blipFill>
        <p:spPr>
          <a:xfrm>
            <a:off x="7378065" y="393065"/>
            <a:ext cx="2115820" cy="2644140"/>
          </a:xfrm>
          <a:prstGeom prst="rect">
            <a:avLst/>
          </a:prstGeom>
        </p:spPr>
      </p:pic>
      <p:pic>
        <p:nvPicPr>
          <p:cNvPr id="10" name="图片 9" descr="雪原十年方坛"/>
          <p:cNvPicPr>
            <a:picLocks noChangeAspect="1"/>
          </p:cNvPicPr>
          <p:nvPr/>
        </p:nvPicPr>
        <p:blipFill>
          <a:blip r:embed="rId7" cstate="print"/>
          <a:stretch>
            <a:fillRect/>
          </a:stretch>
        </p:blipFill>
        <p:spPr>
          <a:xfrm>
            <a:off x="2776855" y="3549650"/>
            <a:ext cx="2100580" cy="2680335"/>
          </a:xfrm>
          <a:prstGeom prst="rect">
            <a:avLst/>
          </a:prstGeom>
        </p:spPr>
      </p:pic>
      <p:pic>
        <p:nvPicPr>
          <p:cNvPr id="11" name="图片 10" descr="雪原五年陈酿"/>
          <p:cNvPicPr>
            <a:picLocks noChangeAspect="1"/>
          </p:cNvPicPr>
          <p:nvPr/>
        </p:nvPicPr>
        <p:blipFill>
          <a:blip r:embed="rId8" cstate="print"/>
          <a:stretch>
            <a:fillRect/>
          </a:stretch>
        </p:blipFill>
        <p:spPr>
          <a:xfrm>
            <a:off x="5076190" y="393065"/>
            <a:ext cx="2115185" cy="2644140"/>
          </a:xfrm>
          <a:prstGeom prst="rect">
            <a:avLst/>
          </a:prstGeom>
        </p:spPr>
      </p:pic>
      <p:pic>
        <p:nvPicPr>
          <p:cNvPr id="16" name="图片 15" descr="所有"/>
          <p:cNvPicPr>
            <a:picLocks noChangeAspect="1"/>
          </p:cNvPicPr>
          <p:nvPr/>
        </p:nvPicPr>
        <p:blipFill>
          <a:blip r:embed="rId9"/>
          <a:srcRect l="15038" t="60808" r="70876" b="2676"/>
          <a:stretch>
            <a:fillRect/>
          </a:stretch>
        </p:blipFill>
        <p:spPr>
          <a:xfrm>
            <a:off x="1136650" y="1118235"/>
            <a:ext cx="2661285" cy="1193800"/>
          </a:xfrm>
          <a:prstGeom prst="rect">
            <a:avLst/>
          </a:prstGeom>
        </p:spPr>
      </p:pic>
      <p:pic>
        <p:nvPicPr>
          <p:cNvPr id="28" name="图片 27" descr="纵向"/>
          <p:cNvPicPr>
            <a:picLocks noChangeAspect="1"/>
          </p:cNvPicPr>
          <p:nvPr/>
        </p:nvPicPr>
        <p:blipFill>
          <a:blip r:embed="rId10"/>
          <a:srcRect l="37494" r="48531" b="88131"/>
          <a:stretch>
            <a:fillRect/>
          </a:stretch>
        </p:blipFill>
        <p:spPr>
          <a:xfrm>
            <a:off x="635" y="0"/>
            <a:ext cx="243840" cy="6883400"/>
          </a:xfrm>
          <a:prstGeom prst="rect">
            <a:avLst/>
          </a:prstGeom>
        </p:spPr>
      </p:pic>
      <p:pic>
        <p:nvPicPr>
          <p:cNvPr id="17" name="图片 16" descr="云1"/>
          <p:cNvPicPr>
            <a:picLocks noChangeAspect="1"/>
          </p:cNvPicPr>
          <p:nvPr/>
        </p:nvPicPr>
        <p:blipFill>
          <a:blip r:embed="rId11"/>
          <a:stretch>
            <a:fillRect/>
          </a:stretch>
        </p:blipFill>
        <p:spPr>
          <a:xfrm>
            <a:off x="368935" y="482600"/>
            <a:ext cx="1940560" cy="724535"/>
          </a:xfrm>
          <a:prstGeom prst="rect">
            <a:avLst/>
          </a:prstGeom>
        </p:spPr>
      </p:pic>
      <p:pic>
        <p:nvPicPr>
          <p:cNvPr id="18" name="图片 17" descr="云2"/>
          <p:cNvPicPr>
            <a:picLocks noChangeAspect="1"/>
          </p:cNvPicPr>
          <p:nvPr/>
        </p:nvPicPr>
        <p:blipFill>
          <a:blip r:embed="rId12"/>
          <a:stretch>
            <a:fillRect/>
          </a:stretch>
        </p:blipFill>
        <p:spPr>
          <a:xfrm>
            <a:off x="2639060" y="2414905"/>
            <a:ext cx="2375535" cy="837565"/>
          </a:xfrm>
          <a:prstGeom prst="rect">
            <a:avLst/>
          </a:prstGeom>
        </p:spPr>
      </p:pic>
      <p:sp>
        <p:nvSpPr>
          <p:cNvPr id="19" name="文本框 18"/>
          <p:cNvSpPr txBox="1"/>
          <p:nvPr/>
        </p:nvSpPr>
        <p:spPr>
          <a:xfrm>
            <a:off x="5346700" y="3037205"/>
            <a:ext cx="1698625" cy="368300"/>
          </a:xfrm>
          <a:prstGeom prst="rect">
            <a:avLst/>
          </a:prstGeom>
          <a:noFill/>
        </p:spPr>
        <p:txBody>
          <a:bodyPr wrap="square" rtlCol="0" anchor="t">
            <a:spAutoFit/>
          </a:bodyPr>
          <a:lstStyle/>
          <a:p>
            <a:r>
              <a:rPr lang="zh-CN" altLang="en-US"/>
              <a:t>雪原五年陈酿</a:t>
            </a:r>
            <a:endParaRPr lang="zh-CN" altLang="en-US"/>
          </a:p>
        </p:txBody>
      </p:sp>
      <p:sp>
        <p:nvSpPr>
          <p:cNvPr id="20" name="文本框 19"/>
          <p:cNvSpPr txBox="1"/>
          <p:nvPr/>
        </p:nvSpPr>
        <p:spPr>
          <a:xfrm>
            <a:off x="3060700" y="6299200"/>
            <a:ext cx="1587500" cy="368300"/>
          </a:xfrm>
          <a:prstGeom prst="rect">
            <a:avLst/>
          </a:prstGeom>
          <a:noFill/>
        </p:spPr>
        <p:txBody>
          <a:bodyPr wrap="square" rtlCol="0" anchor="t">
            <a:spAutoFit/>
          </a:bodyPr>
          <a:lstStyle/>
          <a:p>
            <a:r>
              <a:rPr lang="zh-CN" altLang="en-US"/>
              <a:t>雪原十年方坛</a:t>
            </a:r>
            <a:endParaRPr lang="zh-CN" altLang="en-US"/>
          </a:p>
        </p:txBody>
      </p:sp>
      <p:sp>
        <p:nvSpPr>
          <p:cNvPr id="21" name="文本框 20"/>
          <p:cNvSpPr txBox="1"/>
          <p:nvPr/>
        </p:nvSpPr>
        <p:spPr>
          <a:xfrm>
            <a:off x="5308600" y="6299200"/>
            <a:ext cx="1863725" cy="368300"/>
          </a:xfrm>
          <a:prstGeom prst="rect">
            <a:avLst/>
          </a:prstGeom>
          <a:noFill/>
        </p:spPr>
        <p:txBody>
          <a:bodyPr wrap="square" rtlCol="0" anchor="t">
            <a:spAutoFit/>
          </a:bodyPr>
          <a:lstStyle/>
          <a:p>
            <a:r>
              <a:rPr lang="zh-CN" altLang="en-US"/>
              <a:t>心醉头清250ml</a:t>
            </a:r>
            <a:endParaRPr lang="zh-CN" altLang="en-US"/>
          </a:p>
        </p:txBody>
      </p:sp>
      <p:sp>
        <p:nvSpPr>
          <p:cNvPr id="22" name="文本框 21"/>
          <p:cNvSpPr txBox="1"/>
          <p:nvPr/>
        </p:nvSpPr>
        <p:spPr>
          <a:xfrm>
            <a:off x="7658100" y="6299200"/>
            <a:ext cx="2540000" cy="368300"/>
          </a:xfrm>
          <a:prstGeom prst="rect">
            <a:avLst/>
          </a:prstGeom>
          <a:noFill/>
        </p:spPr>
        <p:txBody>
          <a:bodyPr wrap="square" rtlCol="0" anchor="t">
            <a:spAutoFit/>
          </a:bodyPr>
          <a:lstStyle/>
          <a:p>
            <a:r>
              <a:rPr lang="zh-CN" altLang="en-US"/>
              <a:t>老雪原喜酒</a:t>
            </a:r>
            <a:endParaRPr lang="zh-CN" altLang="en-US"/>
          </a:p>
        </p:txBody>
      </p:sp>
      <p:sp>
        <p:nvSpPr>
          <p:cNvPr id="23" name="文本框 22"/>
          <p:cNvSpPr txBox="1"/>
          <p:nvPr/>
        </p:nvSpPr>
        <p:spPr>
          <a:xfrm>
            <a:off x="635000" y="6299200"/>
            <a:ext cx="1841500" cy="368300"/>
          </a:xfrm>
          <a:prstGeom prst="rect">
            <a:avLst/>
          </a:prstGeom>
          <a:noFill/>
        </p:spPr>
        <p:txBody>
          <a:bodyPr wrap="square" rtlCol="0" anchor="t">
            <a:spAutoFit/>
          </a:bodyPr>
          <a:lstStyle/>
          <a:p>
            <a:r>
              <a:rPr lang="zh-CN" altLang="en-US"/>
              <a:t>心醉头清500ml</a:t>
            </a:r>
            <a:endParaRPr lang="zh-CN" altLang="en-US"/>
          </a:p>
        </p:txBody>
      </p:sp>
      <p:sp>
        <p:nvSpPr>
          <p:cNvPr id="24" name="文本框 23"/>
          <p:cNvSpPr txBox="1"/>
          <p:nvPr/>
        </p:nvSpPr>
        <p:spPr>
          <a:xfrm>
            <a:off x="7975600" y="3037205"/>
            <a:ext cx="1372870" cy="368300"/>
          </a:xfrm>
          <a:prstGeom prst="rect">
            <a:avLst/>
          </a:prstGeom>
          <a:noFill/>
        </p:spPr>
        <p:txBody>
          <a:bodyPr wrap="square" rtlCol="0" anchor="t">
            <a:spAutoFit/>
          </a:bodyPr>
          <a:lstStyle/>
          <a:p>
            <a:r>
              <a:rPr lang="zh-CN" altLang="en-US"/>
              <a:t>雪原方瓶</a:t>
            </a:r>
            <a:endParaRPr lang="zh-CN" altLang="en-US"/>
          </a:p>
        </p:txBody>
      </p:sp>
      <p:sp>
        <p:nvSpPr>
          <p:cNvPr id="25" name="文本框 24"/>
          <p:cNvSpPr txBox="1"/>
          <p:nvPr/>
        </p:nvSpPr>
        <p:spPr>
          <a:xfrm>
            <a:off x="10011410" y="3061970"/>
            <a:ext cx="1810385" cy="368300"/>
          </a:xfrm>
          <a:prstGeom prst="rect">
            <a:avLst/>
          </a:prstGeom>
          <a:noFill/>
        </p:spPr>
        <p:txBody>
          <a:bodyPr wrap="square" rtlCol="0" anchor="t">
            <a:spAutoFit/>
          </a:bodyPr>
          <a:lstStyle/>
          <a:p>
            <a:r>
              <a:rPr lang="zh-CN" altLang="en-US"/>
              <a:t>雪原成功方瓶</a:t>
            </a:r>
            <a:endParaRPr lang="zh-CN" altLang="en-US"/>
          </a:p>
        </p:txBody>
      </p:sp>
      <p:sp>
        <p:nvSpPr>
          <p:cNvPr id="26" name="文本框 25"/>
          <p:cNvSpPr txBox="1"/>
          <p:nvPr/>
        </p:nvSpPr>
        <p:spPr>
          <a:xfrm>
            <a:off x="10263505" y="6299200"/>
            <a:ext cx="1003300" cy="368300"/>
          </a:xfrm>
          <a:prstGeom prst="rect">
            <a:avLst/>
          </a:prstGeom>
          <a:noFill/>
        </p:spPr>
        <p:txBody>
          <a:bodyPr wrap="square" rtlCol="0" anchor="t">
            <a:spAutoFit/>
          </a:bodyPr>
          <a:lstStyle/>
          <a:p>
            <a:r>
              <a:rPr lang="zh-CN" altLang="en-US"/>
              <a:t>金雪原</a:t>
            </a:r>
            <a:endParaRPr lang="zh-CN" altLang="en-US"/>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1217</Words>
  <Application>WPS 演示</Application>
  <PresentationFormat>自定义</PresentationFormat>
  <Paragraphs>134</Paragraphs>
  <Slides>16</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16</vt:i4>
      </vt:variant>
    </vt:vector>
  </HeadingPairs>
  <TitlesOfParts>
    <vt:vector size="24" baseType="lpstr">
      <vt:lpstr>Arial</vt:lpstr>
      <vt:lpstr>宋体</vt:lpstr>
      <vt:lpstr>Wingdings</vt:lpstr>
      <vt:lpstr>黑体</vt:lpstr>
      <vt:lpstr>微软雅黑</vt:lpstr>
      <vt:lpstr>Arial Unicode MS</vt:lpstr>
      <vt:lpstr>Arial Black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dc:creator>
  <cp:lastModifiedBy>본정 本净</cp:lastModifiedBy>
  <cp:revision>48</cp:revision>
  <dcterms:created xsi:type="dcterms:W3CDTF">2019-09-19T02:01:00Z</dcterms:created>
  <dcterms:modified xsi:type="dcterms:W3CDTF">2021-08-26T05:32:00Z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2052-11.8.2.8808</vt:lpwstr>
  </property>
</Properties>
</file>